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notesSlides/notesSlide2.xml" ContentType="application/vnd.openxmlformats-officedocument.presentationml.notesSlide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notesSlides/notesSlide3.xml" ContentType="application/vnd.openxmlformats-officedocument.presentationml.notesSlide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notesSlides/notesSlide4.xml" ContentType="application/vnd.openxmlformats-officedocument.presentationml.notesSlide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notesSlides/notesSlide10.xml" ContentType="application/vnd.openxmlformats-officedocument.presentationml.notesSlide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70" r:id="rId4"/>
    <p:sldId id="271" r:id="rId5"/>
    <p:sldId id="272" r:id="rId6"/>
    <p:sldId id="274" r:id="rId7"/>
    <p:sldId id="273" r:id="rId8"/>
    <p:sldId id="275" r:id="rId9"/>
    <p:sldId id="277" r:id="rId10"/>
    <p:sldId id="278" r:id="rId11"/>
    <p:sldId id="279" r:id="rId12"/>
    <p:sldId id="282" r:id="rId13"/>
    <p:sldId id="283" r:id="rId14"/>
    <p:sldId id="284" r:id="rId15"/>
    <p:sldId id="269" r:id="rId16"/>
    <p:sldId id="266" r:id="rId1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FFA3FF"/>
    <a:srgbClr val="2F276D"/>
    <a:srgbClr val="5F2887"/>
    <a:srgbClr val="6E2E9D"/>
    <a:srgbClr val="B92221"/>
    <a:srgbClr val="603677"/>
    <a:srgbClr val="DF9A22"/>
    <a:srgbClr val="E6B156"/>
    <a:srgbClr val="E3A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39"/>
    <p:restoredTop sz="75102"/>
  </p:normalViewPr>
  <p:slideViewPr>
    <p:cSldViewPr snapToGrid="0" snapToObjects="1">
      <p:cViewPr varScale="1">
        <p:scale>
          <a:sx n="94" d="100"/>
          <a:sy n="94" d="100"/>
        </p:scale>
        <p:origin x="120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coady/Documents/UNI%20&amp;%20RESEARCH/RESEARCH/conferences%20&amp;%20presentations/2024-10%20PRONOUNS%20with%20Sandrine/Survey%20&#8212;%20all%20answers%20(806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hyperlink" Target="https://biasinlinguistics.org/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/acoady/Documents/UNI%20&amp;%20RESEARCH/RESEARCH/conferences%20&amp;%20presentations/2024-10%20PRONOUNS%20with%20Sandrine/Survey%20&#8212;%20all%20answers%20(806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coady/Documents/UNI%20&amp;%20RESEARCH/RESEARCH/conferences%20&amp;%20presentations/2024-10%20PRONOUNS%20with%20Sandrine/Survey%20&#8212;%20all%20answers%20(806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coady/Documents/UNI%20&amp;%20RESEARCH/RESEARCH/conferences%20&amp;%20presentations/2024-10%20PRONOUNS%20with%20Sandrine/Survey%20&#8212;%20all%20answers%20(806)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coady/Documents/UNI%20&amp;%20RESEARCH/RESEARCH/conferences%20&amp;%20presentations/2024-10%20PRONOUNS%20with%20Sandrine/Survey%20&#8212;%20all%20answers%20(806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err="1">
                <a:solidFill>
                  <a:schemeClr val="bg1"/>
                </a:solidFill>
              </a:rPr>
              <a:t>Which</a:t>
            </a:r>
            <a:r>
              <a:rPr lang="fr-FR">
                <a:solidFill>
                  <a:schemeClr val="bg1"/>
                </a:solidFill>
              </a:rPr>
              <a:t> label best </a:t>
            </a:r>
            <a:r>
              <a:rPr lang="fr-FR" err="1">
                <a:solidFill>
                  <a:schemeClr val="bg1"/>
                </a:solidFill>
              </a:rPr>
              <a:t>currently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 err="1">
                <a:solidFill>
                  <a:schemeClr val="bg1"/>
                </a:solidFill>
              </a:rPr>
              <a:t>describes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 err="1">
                <a:solidFill>
                  <a:schemeClr val="bg1"/>
                </a:solidFill>
              </a:rPr>
              <a:t>you</a:t>
            </a:r>
            <a:r>
              <a:rPr lang="fr-FR">
                <a:solidFill>
                  <a:schemeClr val="bg1"/>
                </a:solidFill>
              </a:rPr>
              <a:t>?</a:t>
            </a:r>
          </a:p>
          <a:p>
            <a:pPr>
              <a:defRPr/>
            </a:pPr>
            <a:r>
              <a:rPr lang="fr-FR">
                <a:solidFill>
                  <a:schemeClr val="bg1"/>
                </a:solidFill>
              </a:rPr>
              <a:t>(% of </a:t>
            </a:r>
            <a:r>
              <a:rPr lang="fr-FR" err="1">
                <a:solidFill>
                  <a:schemeClr val="bg1"/>
                </a:solidFill>
              </a:rPr>
              <a:t>respondents</a:t>
            </a:r>
            <a:r>
              <a:rPr lang="fr-FR">
                <a:solidFill>
                  <a:schemeClr val="bg1"/>
                </a:solidFill>
              </a:rPr>
              <a:t>)</a:t>
            </a:r>
          </a:p>
          <a:p>
            <a:pPr>
              <a:defRPr/>
            </a:pPr>
            <a:endParaRPr lang="fr-FR">
              <a:solidFill>
                <a:schemeClr val="bg1"/>
              </a:solidFill>
            </a:endParaRPr>
          </a:p>
          <a:p>
            <a:pPr>
              <a:defRPr/>
            </a:pPr>
            <a:endParaRPr lang="fr-FR">
              <a:solidFill>
                <a:schemeClr val="bg1"/>
              </a:solidFill>
            </a:endParaRPr>
          </a:p>
          <a:p>
            <a:pPr>
              <a:defRPr/>
            </a:pPr>
            <a:endParaRPr lang="fr-FR">
              <a:solidFill>
                <a:schemeClr val="bg1"/>
              </a:solidFill>
            </a:endParaRPr>
          </a:p>
          <a:p>
            <a:pPr>
              <a:defRPr/>
            </a:pPr>
            <a:endParaRPr lang="fr-FR">
              <a:solidFill>
                <a:schemeClr val="bg1"/>
              </a:solidFill>
            </a:endParaRPr>
          </a:p>
          <a:p>
            <a:pPr>
              <a:defRPr/>
            </a:pPr>
            <a:endParaRPr lang="fr-FR">
              <a:solidFill>
                <a:schemeClr val="bg1"/>
              </a:solidFill>
            </a:endParaRPr>
          </a:p>
          <a:p>
            <a:pPr>
              <a:defRPr/>
            </a:pPr>
            <a:endParaRPr lang="fr-FR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5925508077678477"/>
          <c:y val="2.257374861446952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DB4-EC49-8422-85597F40EF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DB4-EC49-8422-85597F40EF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DB4-EC49-8422-85597F40EF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DB4-EC49-8422-85597F40EF8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DB4-EC49-8422-85597F40EF8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DB4-EC49-8422-85597F40EF8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DB4-EC49-8422-85597F40EF8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4DB4-EC49-8422-85597F40EF8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4DB4-EC49-8422-85597F40EF8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4DB4-EC49-8422-85597F40EF89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4DB4-EC49-8422-85597F40EF89}"/>
              </c:ext>
            </c:extLst>
          </c:dPt>
          <c:dLbls>
            <c:dLbl>
              <c:idx val="0"/>
              <c:layout>
                <c:manualLayout>
                  <c:x val="7.3572283407949052E-2"/>
                  <c:y val="0.1083540822224797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D30D8C-34D0-DD45-8943-4F6DAA755332}" type="CATEGORYNAME">
                      <a:rPr lang="en-US" sz="2000" smtClean="0"/>
                      <a:pPr>
                        <a:defRPr sz="2000"/>
                      </a:pPr>
                      <a:t>[NOM DE CATÉGORIE]</a:t>
                    </a:fld>
                    <a:r>
                      <a:rPr lang="en-US" sz="2000" baseline="0"/>
                      <a:t> </a:t>
                    </a:r>
                    <a:fld id="{5D1AC874-A1B7-B240-BFF9-AA7F548EC7BD}" type="PERCENTAGE">
                      <a:rPr lang="en-US" sz="2000" baseline="0" smtClean="0"/>
                      <a:pPr>
                        <a:defRPr sz="2000"/>
                      </a:pPr>
                      <a:t>[POURCENTAGE]</a:t>
                    </a:fld>
                    <a:endParaRPr lang="en-US" sz="2000" baseline="0"/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4285F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165175247505518"/>
                      <c:h val="0.1732535206160536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DB4-EC49-8422-85597F40EF89}"/>
                </c:ext>
              </c:extLst>
            </c:dLbl>
            <c:dLbl>
              <c:idx val="1"/>
              <c:layout>
                <c:manualLayout>
                  <c:x val="-3.4185101381471336E-2"/>
                  <c:y val="2.302913399990456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D69971E-D8EF-D840-96C6-8EBFCF26A23A}" type="CATEGORYNAME">
                      <a:rPr lang="en-US" sz="2000" smtClean="0"/>
                      <a:pPr>
                        <a:defRPr sz="2000"/>
                      </a:pPr>
                      <a:t>[NOM DE CATÉGORIE]</a:t>
                    </a:fld>
                    <a:r>
                      <a:rPr lang="en-US" sz="2000" baseline="0"/>
                      <a:t> </a:t>
                    </a:r>
                    <a:fld id="{085A0FEF-7FAF-2740-9BE1-50A0CBAED839}" type="PERCENTAGE">
                      <a:rPr lang="en-US" sz="2000" baseline="0" smtClean="0"/>
                      <a:pPr>
                        <a:defRPr sz="2000"/>
                      </a:pPr>
                      <a:t>[POURCENTAGE]</a:t>
                    </a:fld>
                    <a:endParaRPr lang="en-US" sz="2000" baseline="0"/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4285F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740694595383456"/>
                      <c:h val="0.105223529880177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DB4-EC49-8422-85597F40EF89}"/>
                </c:ext>
              </c:extLst>
            </c:dLbl>
            <c:dLbl>
              <c:idx val="2"/>
              <c:layout>
                <c:manualLayout>
                  <c:x val="-2.7292490817069567E-3"/>
                  <c:y val="0.1549582083482342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3610EB6-E856-D642-8860-D9B0BBB41F90}" type="CATEGORYNAME">
                      <a:rPr lang="en-US" sz="2000" smtClean="0"/>
                      <a:pPr>
                        <a:defRPr sz="2000"/>
                      </a:pPr>
                      <a:t>[NOM DE CATÉGORIE]</a:t>
                    </a:fld>
                    <a:r>
                      <a:rPr lang="en-US" sz="2000" baseline="0"/>
                      <a:t> </a:t>
                    </a:r>
                    <a:fld id="{4091FCF1-397B-0E48-9D92-C3C054EF1404}" type="PERCENTAGE">
                      <a:rPr lang="en-US" sz="2000" baseline="0" smtClean="0"/>
                      <a:pPr>
                        <a:defRPr sz="2000"/>
                      </a:pPr>
                      <a:t>[POURCENTAGE]</a:t>
                    </a:fld>
                    <a:endParaRPr lang="en-US" sz="2000" baseline="0"/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4285F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988156576892834"/>
                      <c:h val="0.140389519808375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DB4-EC49-8422-85597F40EF89}"/>
                </c:ext>
              </c:extLst>
            </c:dLbl>
            <c:dLbl>
              <c:idx val="3"/>
              <c:layout>
                <c:manualLayout>
                  <c:x val="-0.12782255299158843"/>
                  <c:y val="0.10835399334945371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396701-F21B-5E4A-83B0-D060DD65D614}" type="CATEGORYNAME">
                      <a:rPr lang="en-US" sz="1600" smtClean="0"/>
                      <a:pPr>
                        <a:defRPr sz="1600"/>
                      </a:pPr>
                      <a:t>[NOM DE CATÉGORIE]</a:t>
                    </a:fld>
                    <a:r>
                      <a:rPr lang="en-US" sz="1600" baseline="0"/>
                      <a:t> </a:t>
                    </a:r>
                    <a:fld id="{5EA7C624-1AE0-9A47-B430-8285E5E1FF98}" type="PERCENTAGE">
                      <a:rPr lang="en-US" sz="1600" baseline="0" smtClean="0"/>
                      <a:pPr>
                        <a:defRPr sz="1600"/>
                      </a:pPr>
                      <a:t>[POURCENTAGE]</a:t>
                    </a:fld>
                    <a:endParaRPr lang="en-US" sz="1600" baseline="0"/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4285F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DB4-EC49-8422-85597F40EF89}"/>
                </c:ext>
              </c:extLst>
            </c:dLbl>
            <c:dLbl>
              <c:idx val="4"/>
              <c:layout>
                <c:manualLayout>
                  <c:x val="-0.20808322580026023"/>
                  <c:y val="-3.386062292170428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29DFA9A-7144-C443-B1E0-72D256BA3E6E}" type="CATEGORYNAME">
                      <a:rPr lang="en-US" sz="1600" smtClean="0"/>
                      <a:pPr>
                        <a:defRPr sz="1600"/>
                      </a:pPr>
                      <a:t>[NOM DE CATÉGORIE]</a:t>
                    </a:fld>
                    <a:r>
                      <a:rPr lang="en-US" sz="1600" baseline="0" dirty="0"/>
                      <a:t> </a:t>
                    </a:r>
                    <a:fld id="{636015EA-1459-0547-B86E-896E83D7F5CB}" type="PERCENTAGE">
                      <a:rPr lang="en-US" sz="1600" baseline="0" smtClean="0"/>
                      <a:pPr>
                        <a:defRPr sz="1600"/>
                      </a:pPr>
                      <a:t>[POURCENTAGE]</a:t>
                    </a:fld>
                    <a:endParaRPr lang="en-US" sz="1600" baseline="0" dirty="0"/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4285F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DB4-EC49-8422-85597F40EF89}"/>
                </c:ext>
              </c:extLst>
            </c:dLbl>
            <c:dLbl>
              <c:idx val="5"/>
              <c:layout>
                <c:manualLayout>
                  <c:x val="-8.0260672808671829E-2"/>
                  <c:y val="-7.900812015064333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17B76CA-A2EE-6444-9672-00D6C6559078}" type="CATEGORYNAME">
                      <a:rPr lang="en-US" sz="1600" smtClean="0"/>
                      <a:pPr>
                        <a:defRPr sz="1600"/>
                      </a:pPr>
                      <a:t>[NOM DE CATÉGORIE]</a:t>
                    </a:fld>
                    <a:r>
                      <a:rPr lang="en-US" sz="1600" baseline="0"/>
                      <a:t> </a:t>
                    </a:r>
                    <a:fld id="{6938F90F-CD00-F24C-8636-8F3429E65DB6}" type="PERCENTAGE">
                      <a:rPr lang="en-US" sz="1600" baseline="0" smtClean="0"/>
                      <a:pPr>
                        <a:defRPr sz="1600"/>
                      </a:pPr>
                      <a:t>[POURCENTAGE]</a:t>
                    </a:fld>
                    <a:endParaRPr lang="en-US" sz="1600" baseline="0"/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4285F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DB4-EC49-8422-85597F40EF89}"/>
                </c:ext>
              </c:extLst>
            </c:dLbl>
            <c:dLbl>
              <c:idx val="6"/>
              <c:layout>
                <c:manualLayout>
                  <c:x val="-0.12559314837410696"/>
                  <c:y val="-0.2178367630026569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2662C5D-F36B-F742-AE72-829D45D089E8}" type="CATEGORYNAME">
                      <a:rPr lang="en-US" sz="1600" smtClean="0"/>
                      <a:pPr>
                        <a:defRPr sz="1600"/>
                      </a:pPr>
                      <a:t>[NOM DE CATÉGORIE]</a:t>
                    </a:fld>
                    <a:r>
                      <a:rPr lang="en-US" sz="1600" baseline="0"/>
                      <a:t> </a:t>
                    </a:r>
                    <a:fld id="{3A649993-A84D-324E-A823-E9A3AAC1DB5E}" type="PERCENTAGE">
                      <a:rPr lang="en-US" sz="1600" baseline="0" smtClean="0"/>
                      <a:pPr>
                        <a:defRPr sz="1600"/>
                      </a:pPr>
                      <a:t>[POURCENTAGE]</a:t>
                    </a:fld>
                    <a:endParaRPr lang="en-US" sz="1600" baseline="0"/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4285F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522014339251488"/>
                      <c:h val="9.749939744088341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4DB4-EC49-8422-85597F40EF89}"/>
                </c:ext>
              </c:extLst>
            </c:dLbl>
            <c:dLbl>
              <c:idx val="7"/>
              <c:layout>
                <c:manualLayout>
                  <c:x val="-2.9726175114322892E-3"/>
                  <c:y val="-0.1399572414097110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87EF5E9-B04A-834C-A61B-D955EF8B8F39}" type="CATEGORYNAME">
                      <a:rPr lang="en-US" sz="1600" smtClean="0"/>
                      <a:pPr>
                        <a:defRPr sz="1600"/>
                      </a:pPr>
                      <a:t>[NOM DE CATÉGORIE]</a:t>
                    </a:fld>
                    <a:r>
                      <a:rPr lang="en-US" sz="1600" baseline="0"/>
                      <a:t> </a:t>
                    </a:r>
                    <a:fld id="{90F0926B-47D3-A843-831E-5DF90F9B8933}" type="PERCENTAGE">
                      <a:rPr lang="en-US" sz="1600" baseline="0" smtClean="0"/>
                      <a:pPr>
                        <a:defRPr sz="1600"/>
                      </a:pPr>
                      <a:t>[POURCENTAGE]</a:t>
                    </a:fld>
                    <a:endParaRPr lang="en-US" sz="1600" baseline="0"/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4285F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4DB4-EC49-8422-85597F40EF89}"/>
                </c:ext>
              </c:extLst>
            </c:dLbl>
            <c:dLbl>
              <c:idx val="8"/>
              <c:layout>
                <c:manualLayout>
                  <c:x val="0.1768707419302212"/>
                  <c:y val="-0.1557588654398397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4773CDA-4FAE-7247-88AF-85559DEB04CA}" type="CATEGORYNAME">
                      <a:rPr lang="en-US" sz="1600" smtClean="0"/>
                      <a:pPr>
                        <a:defRPr sz="1600"/>
                      </a:pPr>
                      <a:t>[NOM DE CATÉGORIE]</a:t>
                    </a:fld>
                    <a:r>
                      <a:rPr lang="en-US" sz="1600" baseline="0"/>
                      <a:t> </a:t>
                    </a:r>
                    <a:fld id="{8C94A815-94E9-5844-B87F-9D42A23797AD}" type="PERCENTAGE">
                      <a:rPr lang="en-US" sz="1600" baseline="0" smtClean="0"/>
                      <a:pPr>
                        <a:defRPr sz="1600"/>
                      </a:pPr>
                      <a:t>[POURCENTAGE]</a:t>
                    </a:fld>
                    <a:endParaRPr lang="en-US" sz="1600" baseline="0"/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4285F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4DB4-EC49-8422-85597F40EF89}"/>
                </c:ext>
              </c:extLst>
            </c:dLbl>
            <c:dLbl>
              <c:idx val="9"/>
              <c:layout>
                <c:manualLayout>
                  <c:x val="0.40275789856071476"/>
                  <c:y val="-0.1884908009308205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CE00EF6-53DE-2D41-AD60-527188253039}" type="CATEGORYNAME">
                      <a:rPr lang="en-US" sz="1600" smtClean="0"/>
                      <a:pPr>
                        <a:defRPr sz="1600"/>
                      </a:pPr>
                      <a:t>[NOM DE CATÉGORIE]</a:t>
                    </a:fld>
                    <a:r>
                      <a:rPr lang="en-US" sz="1600" baseline="0"/>
                      <a:t> </a:t>
                    </a:r>
                    <a:fld id="{73A5BC8B-1A15-9144-AFE0-90264D0CA819}" type="PERCENTAGE">
                      <a:rPr lang="en-US" sz="1600" baseline="0" smtClean="0"/>
                      <a:pPr>
                        <a:defRPr sz="1600"/>
                      </a:pPr>
                      <a:t>[POURCENTAGE]</a:t>
                    </a:fld>
                    <a:endParaRPr lang="en-US" sz="1600" baseline="0"/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4285F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111312120391474"/>
                      <c:h val="0.102014147163777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4DB4-EC49-8422-85597F40EF89}"/>
                </c:ext>
              </c:extLst>
            </c:dLbl>
            <c:dLbl>
              <c:idx val="10"/>
              <c:layout>
                <c:manualLayout>
                  <c:x val="0.37752242395190072"/>
                  <c:y val="2.708849833736342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245AF4A-1DF5-1E40-8B51-65EE9087E56C}" type="CATEGORYNAME">
                      <a:rPr lang="en-US" sz="1600" smtClean="0"/>
                      <a:pPr>
                        <a:defRPr sz="1600"/>
                      </a:pPr>
                      <a:t>[NOM DE CATÉGORIE]</a:t>
                    </a:fld>
                    <a:r>
                      <a:rPr lang="en-US" sz="1600" baseline="0"/>
                      <a:t> </a:t>
                    </a:r>
                    <a:fld id="{82CD53D8-D912-424A-B3C8-D0AA76071C7B}" type="PERCENTAGE">
                      <a:rPr lang="en-US" sz="1600" baseline="0" smtClean="0"/>
                      <a:pPr>
                        <a:defRPr sz="1600"/>
                      </a:pPr>
                      <a:t>[POURCENTAGE]</a:t>
                    </a:fld>
                    <a:endParaRPr lang="en-US" sz="1600" baseline="0"/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4285F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4DB4-EC49-8422-85597F40EF89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4285F4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'ALL organised by GENDER'!$A$823:$A$833</c:f>
              <c:strCache>
                <c:ptCount val="11"/>
                <c:pt idx="0">
                  <c:v>Cis woman</c:v>
                </c:pt>
                <c:pt idx="1">
                  <c:v>Cis man</c:v>
                </c:pt>
                <c:pt idx="2">
                  <c:v>Queer / non binary / GNC</c:v>
                </c:pt>
                <c:pt idx="3">
                  <c:v>Typed in own label / comment on our choice of label</c:v>
                </c:pt>
                <c:pt idx="4">
                  <c:v>Cis woman + Queer / non binary / GNC</c:v>
                </c:pt>
                <c:pt idx="5">
                  <c:v>No answer</c:v>
                </c:pt>
                <c:pt idx="6">
                  <c:v>Cis man + Queer / non binary / GNC</c:v>
                </c:pt>
                <c:pt idx="7">
                  <c:v>Trans woman</c:v>
                </c:pt>
                <c:pt idx="8">
                  <c:v>Trans man</c:v>
                </c:pt>
                <c:pt idx="9">
                  <c:v>Trans man + Queer / non binary / GNC</c:v>
                </c:pt>
                <c:pt idx="10">
                  <c:v>Trans woman + Queer / non binary / GNC</c:v>
                </c:pt>
              </c:strCache>
            </c:strRef>
          </c:cat>
          <c:val>
            <c:numRef>
              <c:f>'ALL organised by GENDER'!$B$823:$B$833</c:f>
              <c:numCache>
                <c:formatCode>General</c:formatCode>
                <c:ptCount val="11"/>
                <c:pt idx="0">
                  <c:v>433</c:v>
                </c:pt>
                <c:pt idx="1">
                  <c:v>158</c:v>
                </c:pt>
                <c:pt idx="2">
                  <c:v>93</c:v>
                </c:pt>
                <c:pt idx="3">
                  <c:v>50</c:v>
                </c:pt>
                <c:pt idx="4">
                  <c:v>28</c:v>
                </c:pt>
                <c:pt idx="5">
                  <c:v>12</c:v>
                </c:pt>
                <c:pt idx="6">
                  <c:v>11</c:v>
                </c:pt>
                <c:pt idx="7">
                  <c:v>8</c:v>
                </c:pt>
                <c:pt idx="8">
                  <c:v>7</c:v>
                </c:pt>
                <c:pt idx="9">
                  <c:v>5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DB4-EC49-8422-85597F40EF89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  <a:hlinkClick xmlns:r="http://schemas.openxmlformats.org/officeDocument/2006/relationships"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defRPr>
            </a:pPr>
            <a:r>
              <a:rPr lang="fr-FR" sz="2400" b="0" i="0" u="none" strike="noStrike" kern="1200" spc="0" baseline="0">
                <a:solidFill>
                  <a:schemeClr val="bg1"/>
                </a:solidFill>
                <a:hlinkClick xmlns:r="http://schemas.openxmlformats.org/officeDocument/2006/relationships"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Gender of academics + grad students in linguistics</a:t>
            </a:r>
          </a:p>
          <a:p>
            <a:pPr>
              <a:defRPr sz="2400">
                <a:solidFill>
                  <a:schemeClr val="bg1"/>
                </a:solidFill>
                <a:hlinkClick xmlns:r="http://schemas.openxmlformats.org/officeDocument/2006/relationships"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defRPr>
            </a:pPr>
            <a:r>
              <a:rPr lang="fr-FR" sz="2400" b="0" i="0" u="none" strike="noStrike" kern="1200" spc="0" baseline="0">
                <a:solidFill>
                  <a:schemeClr val="bg1"/>
                </a:solidFill>
                <a:hlinkClick xmlns:r="http://schemas.openxmlformats.org/officeDocument/2006/relationships"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GB" sz="2400" b="0" i="0" u="sng" strike="noStrike" kern="1200" spc="0" baseline="0">
                <a:solidFill>
                  <a:schemeClr val="bg1"/>
                </a:solidFill>
                <a:effectLst/>
                <a:hlinkClick xmlns:r="http://schemas.openxmlformats.org/officeDocument/2006/relationships"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https://biasinlinguistics.org/</a:t>
            </a:r>
            <a:r>
              <a:rPr lang="fr-FR" sz="2400" b="0" i="0" u="none" strike="noStrike" kern="1200" spc="0" baseline="0">
                <a:solidFill>
                  <a:schemeClr val="bg1"/>
                </a:solidFill>
                <a:effectLst/>
                <a:hlinkClick xmlns:r="http://schemas.openxmlformats.org/officeDocument/2006/relationships"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fr-FR" sz="2400" b="0" i="0" u="none" strike="noStrike" kern="1200" spc="0" baseline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3D-4849-8C5B-2EEE41D459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3D-4849-8C5B-2EEE41D459F4}"/>
              </c:ext>
            </c:extLst>
          </c:dPt>
          <c:dLbls>
            <c:dLbl>
              <c:idx val="0"/>
              <c:layout>
                <c:manualLayout>
                  <c:x val="4.0671248037474586E-2"/>
                  <c:y val="-5.977590420791176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B296F0D-01C3-2145-BC2E-EBAFEAABE081}" type="CATEGORYNAME">
                      <a:rPr lang="en-US" sz="2400" smtClean="0"/>
                      <a:pPr>
                        <a:defRPr sz="2400"/>
                      </a:pPr>
                      <a:t>[NOM DE CATÉGORIE]</a:t>
                    </a:fld>
                    <a:r>
                      <a:rPr lang="en-US" sz="2400" baseline="0"/>
                      <a:t> </a:t>
                    </a:r>
                    <a:fld id="{6B537067-D9F9-C34E-ADB2-D88EA0386D08}" type="PERCENTAGE">
                      <a:rPr lang="en-US" sz="2400" baseline="0" smtClean="0"/>
                      <a:pPr>
                        <a:defRPr sz="2400"/>
                      </a:pPr>
                      <a:t>[POURCENTAGE]</a:t>
                    </a:fld>
                    <a:endParaRPr lang="en-US" sz="2400" baseline="0"/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000000">
                      <a:lumMod val="25000"/>
                      <a:lumOff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63D-4849-8C5B-2EEE41D459F4}"/>
                </c:ext>
              </c:extLst>
            </c:dLbl>
            <c:dLbl>
              <c:idx val="1"/>
              <c:layout>
                <c:manualLayout>
                  <c:x val="-6.5455177206393322E-2"/>
                  <c:y val="-0.1063138003735113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DE43F3-1E82-E442-918F-21075A0C5DB4}" type="CATEGORYNAME">
                      <a:rPr lang="en-US" sz="2400" smtClean="0"/>
                      <a:pPr>
                        <a:defRPr sz="2400"/>
                      </a:pPr>
                      <a:t>[NOM DE CATÉGORIE]</a:t>
                    </a:fld>
                    <a:r>
                      <a:rPr lang="en-US" sz="2400" baseline="0"/>
                      <a:t> </a:t>
                    </a:r>
                    <a:fld id="{BB7D59A3-0BF0-574B-B8F9-44AD5C491AC7}" type="PERCENTAGE">
                      <a:rPr lang="en-US" sz="2400" baseline="0" smtClean="0"/>
                      <a:pPr>
                        <a:defRPr sz="2400"/>
                      </a:pPr>
                      <a:t>[POURCENTAGE]</a:t>
                    </a:fld>
                    <a:endParaRPr lang="en-US" sz="2400" baseline="0"/>
                  </a:p>
                </c:rich>
              </c:tx>
              <c:spPr>
                <a:solidFill>
                  <a:srgbClr val="FFFFFF"/>
                </a:solidFill>
                <a:ln>
                  <a:solidFill>
                    <a:srgbClr val="000000">
                      <a:lumMod val="25000"/>
                      <a:lumOff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63D-4849-8C5B-2EEE41D459F4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'Academics + grad'!$A$561:$A$562</c:f>
              <c:strCache>
                <c:ptCount val="2"/>
                <c:pt idx="0">
                  <c:v>women</c:v>
                </c:pt>
                <c:pt idx="1">
                  <c:v>men</c:v>
                </c:pt>
              </c:strCache>
            </c:strRef>
          </c:cat>
          <c:val>
            <c:numRef>
              <c:f>'Academics + grad'!$B$561:$B$562</c:f>
              <c:numCache>
                <c:formatCode>General</c:formatCode>
                <c:ptCount val="2"/>
                <c:pt idx="0">
                  <c:v>44</c:v>
                </c:pt>
                <c:pt idx="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3D-4849-8C5B-2EEE41D459F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SHARE!$B$357</c:f>
              <c:strCache>
                <c:ptCount val="1"/>
                <c:pt idx="0">
                  <c:v>YES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SHARE!$A$358:$A$368</c:f>
              <c:strCache>
                <c:ptCount val="11"/>
                <c:pt idx="0">
                  <c:v>Trans woman + other (n=1)</c:v>
                </c:pt>
                <c:pt idx="1">
                  <c:v>Trans man (n=6)</c:v>
                </c:pt>
                <c:pt idx="2">
                  <c:v>Trans man + other (n=4)</c:v>
                </c:pt>
                <c:pt idx="3">
                  <c:v>Trans woman (n=6)</c:v>
                </c:pt>
                <c:pt idx="4">
                  <c:v>Q/NB/GNC (n=67)</c:v>
                </c:pt>
                <c:pt idx="5">
                  <c:v>Cis woman + other (n=16)</c:v>
                </c:pt>
                <c:pt idx="6">
                  <c:v>Cis man + other (n=6)</c:v>
                </c:pt>
                <c:pt idx="7">
                  <c:v>Cis woman (n=201)</c:v>
                </c:pt>
                <c:pt idx="8">
                  <c:v>Cis man (n=43)</c:v>
                </c:pt>
                <c:pt idx="9">
                  <c:v>No answer (n=2)</c:v>
                </c:pt>
                <c:pt idx="10">
                  <c:v>Typed in own label / comment on our choice of label (n+0)</c:v>
                </c:pt>
              </c:strCache>
            </c:strRef>
          </c:cat>
          <c:val>
            <c:numRef>
              <c:f>SHARE!$B$358:$B$368</c:f>
              <c:numCache>
                <c:formatCode>0</c:formatCode>
                <c:ptCount val="11"/>
                <c:pt idx="0">
                  <c:v>100</c:v>
                </c:pt>
                <c:pt idx="1">
                  <c:v>85.714285714285708</c:v>
                </c:pt>
                <c:pt idx="2">
                  <c:v>80</c:v>
                </c:pt>
                <c:pt idx="3">
                  <c:v>75</c:v>
                </c:pt>
                <c:pt idx="4">
                  <c:v>72.043010752688176</c:v>
                </c:pt>
                <c:pt idx="5">
                  <c:v>57.142857142857139</c:v>
                </c:pt>
                <c:pt idx="6">
                  <c:v>54.54545454545454</c:v>
                </c:pt>
                <c:pt idx="7">
                  <c:v>46.420323325635103</c:v>
                </c:pt>
                <c:pt idx="8">
                  <c:v>27.215189873417721</c:v>
                </c:pt>
                <c:pt idx="9">
                  <c:v>16.666666666666664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79-6C45-88CB-B246922E11AD}"/>
            </c:ext>
          </c:extLst>
        </c:ser>
        <c:ser>
          <c:idx val="1"/>
          <c:order val="1"/>
          <c:tx>
            <c:strRef>
              <c:f>SHARE!$C$357</c:f>
              <c:strCache>
                <c:ptCount val="1"/>
                <c:pt idx="0">
                  <c:v>NO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SHARE!$A$358:$A$368</c:f>
              <c:strCache>
                <c:ptCount val="11"/>
                <c:pt idx="0">
                  <c:v>Trans woman + other (n=1)</c:v>
                </c:pt>
                <c:pt idx="1">
                  <c:v>Trans man (n=6)</c:v>
                </c:pt>
                <c:pt idx="2">
                  <c:v>Trans man + other (n=4)</c:v>
                </c:pt>
                <c:pt idx="3">
                  <c:v>Trans woman (n=6)</c:v>
                </c:pt>
                <c:pt idx="4">
                  <c:v>Q/NB/GNC (n=67)</c:v>
                </c:pt>
                <c:pt idx="5">
                  <c:v>Cis woman + other (n=16)</c:v>
                </c:pt>
                <c:pt idx="6">
                  <c:v>Cis man + other (n=6)</c:v>
                </c:pt>
                <c:pt idx="7">
                  <c:v>Cis woman (n=201)</c:v>
                </c:pt>
                <c:pt idx="8">
                  <c:v>Cis man (n=43)</c:v>
                </c:pt>
                <c:pt idx="9">
                  <c:v>No answer (n=2)</c:v>
                </c:pt>
                <c:pt idx="10">
                  <c:v>Typed in own label / comment on our choice of label (n+0)</c:v>
                </c:pt>
              </c:strCache>
            </c:strRef>
          </c:cat>
          <c:val>
            <c:numRef>
              <c:f>SHARE!$C$358:$C$368</c:f>
              <c:numCache>
                <c:formatCode>0</c:formatCode>
                <c:ptCount val="11"/>
                <c:pt idx="0">
                  <c:v>0</c:v>
                </c:pt>
                <c:pt idx="1">
                  <c:v>14.285714285714292</c:v>
                </c:pt>
                <c:pt idx="2">
                  <c:v>20</c:v>
                </c:pt>
                <c:pt idx="3">
                  <c:v>25</c:v>
                </c:pt>
                <c:pt idx="4">
                  <c:v>27.956989247311824</c:v>
                </c:pt>
                <c:pt idx="5">
                  <c:v>42.857142857142861</c:v>
                </c:pt>
                <c:pt idx="6">
                  <c:v>45.45454545454546</c:v>
                </c:pt>
                <c:pt idx="7">
                  <c:v>53.579676674364897</c:v>
                </c:pt>
                <c:pt idx="8">
                  <c:v>72.784810126582272</c:v>
                </c:pt>
                <c:pt idx="9">
                  <c:v>83.333333333333343</c:v>
                </c:pt>
                <c:pt idx="1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79-6C45-88CB-B246922E11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682124735"/>
        <c:axId val="276072687"/>
      </c:barChart>
      <c:catAx>
        <c:axId val="1682124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76072687"/>
        <c:crosses val="autoZero"/>
        <c:auto val="1"/>
        <c:lblAlgn val="ctr"/>
        <c:lblOffset val="100"/>
        <c:noMultiLvlLbl val="0"/>
      </c:catAx>
      <c:valAx>
        <c:axId val="276072687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82124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fr-FR" sz="2000">
                <a:solidFill>
                  <a:schemeClr val="bg1"/>
                </a:solidFill>
              </a:rPr>
              <a:t>If </a:t>
            </a:r>
            <a:r>
              <a:rPr lang="fr-FR" sz="2000" err="1">
                <a:solidFill>
                  <a:schemeClr val="bg1"/>
                </a:solidFill>
              </a:rPr>
              <a:t>you</a:t>
            </a:r>
            <a:r>
              <a:rPr lang="fr-FR" sz="2000">
                <a:solidFill>
                  <a:schemeClr val="bg1"/>
                </a:solidFill>
              </a:rPr>
              <a:t> DO </a:t>
            </a:r>
            <a:r>
              <a:rPr lang="fr-FR" sz="2000" err="1">
                <a:solidFill>
                  <a:schemeClr val="bg1"/>
                </a:solidFill>
              </a:rPr>
              <a:t>share</a:t>
            </a:r>
            <a:r>
              <a:rPr lang="fr-FR" sz="2000">
                <a:solidFill>
                  <a:schemeClr val="bg1"/>
                </a:solidFill>
              </a:rPr>
              <a:t> </a:t>
            </a:r>
            <a:r>
              <a:rPr lang="fr-FR" sz="2000" err="1">
                <a:solidFill>
                  <a:schemeClr val="bg1"/>
                </a:solidFill>
              </a:rPr>
              <a:t>your</a:t>
            </a:r>
            <a:r>
              <a:rPr lang="fr-FR" sz="2000">
                <a:solidFill>
                  <a:schemeClr val="bg1"/>
                </a:solidFill>
              </a:rPr>
              <a:t> </a:t>
            </a:r>
            <a:r>
              <a:rPr lang="fr-FR" sz="2000" err="1">
                <a:solidFill>
                  <a:schemeClr val="bg1"/>
                </a:solidFill>
              </a:rPr>
              <a:t>pronouns</a:t>
            </a:r>
            <a:r>
              <a:rPr lang="fr-FR" sz="2000">
                <a:solidFill>
                  <a:schemeClr val="bg1"/>
                </a:solidFill>
              </a:rPr>
              <a:t> </a:t>
            </a:r>
            <a:r>
              <a:rPr lang="fr-FR" sz="2000" err="1">
                <a:solidFill>
                  <a:schemeClr val="bg1"/>
                </a:solidFill>
              </a:rPr>
              <a:t>why</a:t>
            </a:r>
            <a:r>
              <a:rPr lang="fr-FR" sz="2000">
                <a:solidFill>
                  <a:schemeClr val="bg1"/>
                </a:solidFill>
              </a:rPr>
              <a:t> do </a:t>
            </a:r>
            <a:r>
              <a:rPr lang="fr-FR" sz="2000" err="1">
                <a:solidFill>
                  <a:schemeClr val="bg1"/>
                </a:solidFill>
              </a:rPr>
              <a:t>you</a:t>
            </a:r>
            <a:r>
              <a:rPr lang="fr-FR" sz="2000">
                <a:solidFill>
                  <a:schemeClr val="bg1"/>
                </a:solidFill>
              </a:rPr>
              <a:t> do </a:t>
            </a:r>
            <a:r>
              <a:rPr lang="fr-FR" sz="2000" err="1">
                <a:solidFill>
                  <a:schemeClr val="bg1"/>
                </a:solidFill>
              </a:rPr>
              <a:t>so</a:t>
            </a:r>
            <a:r>
              <a:rPr lang="fr-FR" sz="2000">
                <a:solidFill>
                  <a:schemeClr val="bg1"/>
                </a:solidFill>
              </a:rPr>
              <a:t>?</a:t>
            </a:r>
          </a:p>
          <a:p>
            <a:pPr>
              <a:defRPr sz="2000">
                <a:solidFill>
                  <a:schemeClr val="bg1"/>
                </a:solidFill>
              </a:defRPr>
            </a:pPr>
            <a:r>
              <a:rPr lang="fr-FR" sz="2000">
                <a:solidFill>
                  <a:schemeClr val="bg1"/>
                </a:solidFill>
              </a:rPr>
              <a:t>(% </a:t>
            </a:r>
            <a:r>
              <a:rPr lang="fr-FR" sz="2000" err="1">
                <a:solidFill>
                  <a:schemeClr val="bg1"/>
                </a:solidFill>
              </a:rPr>
              <a:t>ppl</a:t>
            </a:r>
            <a:r>
              <a:rPr lang="fr-FR" sz="2000">
                <a:solidFill>
                  <a:schemeClr val="bg1"/>
                </a:solidFill>
              </a:rPr>
              <a:t> </a:t>
            </a:r>
            <a:r>
              <a:rPr lang="fr-FR" sz="2000" err="1">
                <a:solidFill>
                  <a:schemeClr val="bg1"/>
                </a:solidFill>
              </a:rPr>
              <a:t>who</a:t>
            </a:r>
            <a:r>
              <a:rPr lang="fr-FR" sz="2000">
                <a:solidFill>
                  <a:schemeClr val="bg1"/>
                </a:solidFill>
              </a:rPr>
              <a:t> </a:t>
            </a:r>
            <a:r>
              <a:rPr lang="fr-FR" sz="2000" err="1">
                <a:solidFill>
                  <a:schemeClr val="bg1"/>
                </a:solidFill>
              </a:rPr>
              <a:t>ticked</a:t>
            </a:r>
            <a:r>
              <a:rPr lang="fr-FR" sz="2000">
                <a:solidFill>
                  <a:schemeClr val="bg1"/>
                </a:solidFill>
              </a:rPr>
              <a:t> </a:t>
            </a:r>
            <a:r>
              <a:rPr lang="fr-FR" sz="2000" err="1">
                <a:solidFill>
                  <a:schemeClr val="bg1"/>
                </a:solidFill>
              </a:rPr>
              <a:t>that</a:t>
            </a:r>
            <a:r>
              <a:rPr lang="fr-FR" sz="2000">
                <a:solidFill>
                  <a:schemeClr val="bg1"/>
                </a:solidFill>
              </a:rPr>
              <a:t> option)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SHARE!$B$438</c:f>
              <c:strCache>
                <c:ptCount val="1"/>
                <c:pt idx="0">
                  <c:v>CIS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SHARE!$A$439:$A$449</c:f>
              <c:strCache>
                <c:ptCount val="11"/>
                <c:pt idx="0">
                  <c:v>To create a more inclusive society</c:v>
                </c:pt>
                <c:pt idx="1">
                  <c:v>To show respect / sensitivity towards all genders</c:v>
                </c:pt>
                <c:pt idx="2">
                  <c:v>To show my support for trans and non-binary people</c:v>
                </c:pt>
                <c:pt idx="3">
                  <c:v>To show that I care about others</c:v>
                </c:pt>
                <c:pt idx="4">
                  <c:v>To question gender binaries</c:v>
                </c:pt>
                <c:pt idx="5">
                  <c:v>To show my political stance (the personal is political)</c:v>
                </c:pt>
                <c:pt idx="6">
                  <c:v>To tell others how I’d like to be addressed because it might not obvious to them</c:v>
                </c:pt>
                <c:pt idx="7">
                  <c:v>I feel like it’s expected from me (peer pressure)</c:v>
                </c:pt>
                <c:pt idx="8">
                  <c:v>I haven’t given much thought to it. People around me do it, so I do too</c:v>
                </c:pt>
                <c:pt idx="9">
                  <c:v>I don’t have a choice (e.g., as part of your job)</c:v>
                </c:pt>
                <c:pt idx="10">
                  <c:v>Other</c:v>
                </c:pt>
              </c:strCache>
            </c:strRef>
          </c:cat>
          <c:val>
            <c:numRef>
              <c:f>SHARE!$B$439:$B$449</c:f>
              <c:numCache>
                <c:formatCode>0</c:formatCode>
                <c:ptCount val="11"/>
                <c:pt idx="0">
                  <c:v>86.065573770491795</c:v>
                </c:pt>
                <c:pt idx="1">
                  <c:v>82.377049180327873</c:v>
                </c:pt>
                <c:pt idx="2">
                  <c:v>78.688524590163937</c:v>
                </c:pt>
                <c:pt idx="3">
                  <c:v>53.688524590163937</c:v>
                </c:pt>
                <c:pt idx="4">
                  <c:v>34.83606557377049</c:v>
                </c:pt>
                <c:pt idx="5">
                  <c:v>33.196721311475407</c:v>
                </c:pt>
                <c:pt idx="6">
                  <c:v>12.704918032786885</c:v>
                </c:pt>
                <c:pt idx="7">
                  <c:v>7.3770491803278686</c:v>
                </c:pt>
                <c:pt idx="8">
                  <c:v>4.918032786885246</c:v>
                </c:pt>
                <c:pt idx="9">
                  <c:v>1.639344262295082</c:v>
                </c:pt>
                <c:pt idx="10">
                  <c:v>26.639344262295083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2E-D248-8D44-6A283B436833}"/>
            </c:ext>
          </c:extLst>
        </c:ser>
        <c:ser>
          <c:idx val="1"/>
          <c:order val="1"/>
          <c:tx>
            <c:strRef>
              <c:f>SHARE!$C$438</c:f>
              <c:strCache>
                <c:ptCount val="1"/>
                <c:pt idx="0">
                  <c:v>NON-CIS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SHARE!$A$439:$A$449</c:f>
              <c:strCache>
                <c:ptCount val="11"/>
                <c:pt idx="0">
                  <c:v>To create a more inclusive society</c:v>
                </c:pt>
                <c:pt idx="1">
                  <c:v>To show respect / sensitivity towards all genders</c:v>
                </c:pt>
                <c:pt idx="2">
                  <c:v>To show my support for trans and non-binary people</c:v>
                </c:pt>
                <c:pt idx="3">
                  <c:v>To show that I care about others</c:v>
                </c:pt>
                <c:pt idx="4">
                  <c:v>To question gender binaries</c:v>
                </c:pt>
                <c:pt idx="5">
                  <c:v>To show my political stance (the personal is political)</c:v>
                </c:pt>
                <c:pt idx="6">
                  <c:v>To tell others how I’d like to be addressed because it might not obvious to them</c:v>
                </c:pt>
                <c:pt idx="7">
                  <c:v>I feel like it’s expected from me (peer pressure)</c:v>
                </c:pt>
                <c:pt idx="8">
                  <c:v>I haven’t given much thought to it. People around me do it, so I do too</c:v>
                </c:pt>
                <c:pt idx="9">
                  <c:v>I don’t have a choice (e.g., as part of your job)</c:v>
                </c:pt>
                <c:pt idx="10">
                  <c:v>Other</c:v>
                </c:pt>
              </c:strCache>
            </c:strRef>
          </c:cat>
          <c:val>
            <c:numRef>
              <c:f>SHARE!$C$439:$C$449</c:f>
              <c:numCache>
                <c:formatCode>0</c:formatCode>
                <c:ptCount val="11"/>
                <c:pt idx="0">
                  <c:v>61.627906976744185</c:v>
                </c:pt>
                <c:pt idx="1">
                  <c:v>53.488372093023251</c:v>
                </c:pt>
                <c:pt idx="2">
                  <c:v>48.837209302325576</c:v>
                </c:pt>
                <c:pt idx="3">
                  <c:v>41.860465116279073</c:v>
                </c:pt>
                <c:pt idx="4">
                  <c:v>52.325581395348841</c:v>
                </c:pt>
                <c:pt idx="5">
                  <c:v>32.558139534883722</c:v>
                </c:pt>
                <c:pt idx="6">
                  <c:v>83.720930232558146</c:v>
                </c:pt>
                <c:pt idx="7">
                  <c:v>3.4883720930232558</c:v>
                </c:pt>
                <c:pt idx="8">
                  <c:v>0</c:v>
                </c:pt>
                <c:pt idx="9">
                  <c:v>1.1627906976744187</c:v>
                </c:pt>
                <c:pt idx="10">
                  <c:v>15.11627906976744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2E-D248-8D44-6A283B4368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3268416"/>
        <c:axId val="1830346720"/>
      </c:barChart>
      <c:catAx>
        <c:axId val="210326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30346720"/>
        <c:crosses val="autoZero"/>
        <c:auto val="1"/>
        <c:lblAlgn val="ctr"/>
        <c:lblOffset val="100"/>
        <c:noMultiLvlLbl val="0"/>
      </c:catAx>
      <c:valAx>
        <c:axId val="1830346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03268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fr-FR" sz="2000" b="0" i="0" u="none" strike="noStrike" kern="1200" spc="0" baseline="0">
                <a:solidFill>
                  <a:schemeClr val="bg1"/>
                </a:solidFill>
              </a:rPr>
              <a:t>DO YOU SHARE YOUR PRONOUNS?</a:t>
            </a:r>
          </a:p>
          <a:p>
            <a:pPr>
              <a:defRPr sz="2000">
                <a:solidFill>
                  <a:schemeClr val="bg1"/>
                </a:solidFill>
              </a:defRPr>
            </a:pPr>
            <a:r>
              <a:rPr lang="fr-FR" sz="2000" b="0" i="0" u="none" strike="noStrike" kern="1200" spc="0" baseline="0">
                <a:solidFill>
                  <a:schemeClr val="bg1"/>
                </a:solidFill>
              </a:rPr>
              <a:t>% of </a:t>
            </a:r>
            <a:r>
              <a:rPr lang="fr-FR" sz="2000" b="0" i="0" u="none" strike="noStrike" kern="1200" spc="0" baseline="0" err="1">
                <a:solidFill>
                  <a:schemeClr val="bg1"/>
                </a:solidFill>
              </a:rPr>
              <a:t>each</a:t>
            </a:r>
            <a:r>
              <a:rPr lang="fr-FR" sz="2000" b="0" i="0" u="none" strike="noStrike" kern="1200" spc="0" baseline="0">
                <a:solidFill>
                  <a:schemeClr val="bg1"/>
                </a:solidFill>
              </a:rPr>
              <a:t> </a:t>
            </a:r>
            <a:r>
              <a:rPr lang="fr-FR" sz="2000" b="0" i="0" u="none" strike="noStrike" kern="1200" spc="0" baseline="0" err="1">
                <a:solidFill>
                  <a:schemeClr val="bg1"/>
                </a:solidFill>
              </a:rPr>
              <a:t>category</a:t>
            </a:r>
            <a:endParaRPr lang="fr-FR" sz="2000" b="0" i="0" u="none" strike="noStrike" kern="1200" spc="0" baseline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'Left vs right'!$B$819</c:f>
              <c:strCache>
                <c:ptCount val="1"/>
                <c:pt idx="0">
                  <c:v>YES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'Left vs right'!$A$820:$A$824</c:f>
              <c:strCache>
                <c:ptCount val="5"/>
                <c:pt idx="0">
                  <c:v>1 left wing (n=344)</c:v>
                </c:pt>
                <c:pt idx="1">
                  <c:v>2 (n=332)</c:v>
                </c:pt>
                <c:pt idx="2">
                  <c:v>3 (n=97)</c:v>
                </c:pt>
                <c:pt idx="3">
                  <c:v>4 (n=22)</c:v>
                </c:pt>
                <c:pt idx="4">
                  <c:v>5 right wing (n=4)</c:v>
                </c:pt>
              </c:strCache>
            </c:strRef>
          </c:cat>
          <c:val>
            <c:numRef>
              <c:f>'Left vs right'!$B$820:$B$824</c:f>
              <c:numCache>
                <c:formatCode>0</c:formatCode>
                <c:ptCount val="5"/>
                <c:pt idx="0">
                  <c:v>58.139534883720934</c:v>
                </c:pt>
                <c:pt idx="1">
                  <c:v>38.253012048192772</c:v>
                </c:pt>
                <c:pt idx="2">
                  <c:v>19.587628865979383</c:v>
                </c:pt>
                <c:pt idx="3">
                  <c:v>18.181818181818183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19-8846-95B2-E3286DD76D80}"/>
            </c:ext>
          </c:extLst>
        </c:ser>
        <c:ser>
          <c:idx val="1"/>
          <c:order val="1"/>
          <c:tx>
            <c:strRef>
              <c:f>'Left vs right'!$C$819</c:f>
              <c:strCache>
                <c:ptCount val="1"/>
                <c:pt idx="0">
                  <c:v>NO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'Left vs right'!$A$820:$A$824</c:f>
              <c:strCache>
                <c:ptCount val="5"/>
                <c:pt idx="0">
                  <c:v>1 left wing (n=344)</c:v>
                </c:pt>
                <c:pt idx="1">
                  <c:v>2 (n=332)</c:v>
                </c:pt>
                <c:pt idx="2">
                  <c:v>3 (n=97)</c:v>
                </c:pt>
                <c:pt idx="3">
                  <c:v>4 (n=22)</c:v>
                </c:pt>
                <c:pt idx="4">
                  <c:v>5 right wing (n=4)</c:v>
                </c:pt>
              </c:strCache>
            </c:strRef>
          </c:cat>
          <c:val>
            <c:numRef>
              <c:f>'Left vs right'!$C$820:$C$824</c:f>
              <c:numCache>
                <c:formatCode>0</c:formatCode>
                <c:ptCount val="5"/>
                <c:pt idx="0">
                  <c:v>41.860465116279073</c:v>
                </c:pt>
                <c:pt idx="1">
                  <c:v>61.746987951807228</c:v>
                </c:pt>
                <c:pt idx="2">
                  <c:v>80.412371134020617</c:v>
                </c:pt>
                <c:pt idx="3">
                  <c:v>81.818181818181827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19-8846-95B2-E3286DD76D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680129343"/>
        <c:axId val="1612781487"/>
      </c:barChart>
      <c:catAx>
        <c:axId val="680129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12781487"/>
        <c:crosses val="autoZero"/>
        <c:auto val="1"/>
        <c:lblAlgn val="ctr"/>
        <c:lblOffset val="100"/>
        <c:noMultiLvlLbl val="0"/>
      </c:catAx>
      <c:valAx>
        <c:axId val="1612781487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80129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0.16341</cdr:x>
      <cdr:y>0.19289</cdr:y>
    </cdr:from>
    <cdr:to>
      <cdr:x>0.46535</cdr:x>
      <cdr:y>0.57144</cdr:y>
    </cdr:to>
    <cdr:sp macro="" textlink="">
      <cdr:nvSpPr>
        <cdr:cNvPr id="2" name="Cadre 1">
          <a:extLst xmlns:a="http://schemas.openxmlformats.org/drawingml/2006/main">
            <a:ext uri="{FF2B5EF4-FFF2-40B4-BE49-F238E27FC236}">
              <a16:creationId xmlns:a16="http://schemas.microsoft.com/office/drawing/2014/main" id="{E3BC574C-058D-F0D6-43AA-EFB479BDD5BD}"/>
            </a:ext>
          </a:extLst>
        </cdr:cNvPr>
        <cdr:cNvSpPr/>
      </cdr:nvSpPr>
      <cdr:spPr>
        <a:xfrm xmlns:a="http://schemas.openxmlformats.org/drawingml/2006/main">
          <a:off x="1417461" y="1083225"/>
          <a:ext cx="2619096" cy="2125893"/>
        </a:xfrm>
        <a:prstGeom xmlns:a="http://schemas.openxmlformats.org/drawingml/2006/main" prst="frame">
          <a:avLst>
            <a:gd name="adj1" fmla="val 2700"/>
          </a:avLst>
        </a:prstGeom>
        <a:solidFill xmlns:a="http://schemas.openxmlformats.org/drawingml/2006/main">
          <a:schemeClr val="accent1">
            <a:lumMod val="40000"/>
            <a:lumOff val="60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fr-FR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fr-FR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0.61065</cdr:x>
      <cdr:y>0.19064</cdr:y>
    </cdr:from>
    <cdr:to>
      <cdr:x>0.692</cdr:x>
      <cdr:y>0.56094</cdr:y>
    </cdr:to>
    <cdr:sp macro="" textlink="">
      <cdr:nvSpPr>
        <cdr:cNvPr id="3" name="Cadre 2">
          <a:extLst xmlns:a="http://schemas.openxmlformats.org/drawingml/2006/main">
            <a:ext uri="{FF2B5EF4-FFF2-40B4-BE49-F238E27FC236}">
              <a16:creationId xmlns:a16="http://schemas.microsoft.com/office/drawing/2014/main" id="{A04EDB08-261F-024D-5A6C-A4C0E7E2A95F}"/>
            </a:ext>
          </a:extLst>
        </cdr:cNvPr>
        <cdr:cNvSpPr/>
      </cdr:nvSpPr>
      <cdr:spPr>
        <a:xfrm xmlns:a="http://schemas.openxmlformats.org/drawingml/2006/main">
          <a:off x="5296908" y="1070601"/>
          <a:ext cx="705685" cy="2079523"/>
        </a:xfrm>
        <a:prstGeom xmlns:a="http://schemas.openxmlformats.org/drawingml/2006/main" prst="frame">
          <a:avLst>
            <a:gd name="adj1" fmla="val 8804"/>
          </a:avLst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fr-FR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0.47094</cdr:x>
      <cdr:y>0.18801</cdr:y>
    </cdr:from>
    <cdr:to>
      <cdr:x>0.54918</cdr:x>
      <cdr:y>0.56619</cdr:y>
    </cdr:to>
    <cdr:sp macro="" textlink="">
      <cdr:nvSpPr>
        <cdr:cNvPr id="4" name="Cadre 3">
          <a:extLst xmlns:a="http://schemas.openxmlformats.org/drawingml/2006/main">
            <a:ext uri="{FF2B5EF4-FFF2-40B4-BE49-F238E27FC236}">
              <a16:creationId xmlns:a16="http://schemas.microsoft.com/office/drawing/2014/main" id="{90184013-D660-C617-4BF9-2AF6E3A51D18}"/>
            </a:ext>
          </a:extLst>
        </cdr:cNvPr>
        <cdr:cNvSpPr/>
      </cdr:nvSpPr>
      <cdr:spPr>
        <a:xfrm xmlns:a="http://schemas.openxmlformats.org/drawingml/2006/main">
          <a:off x="4085043" y="1055854"/>
          <a:ext cx="678685" cy="2123768"/>
        </a:xfrm>
        <a:prstGeom xmlns:a="http://schemas.openxmlformats.org/drawingml/2006/main" prst="frame">
          <a:avLst>
            <a:gd name="adj1" fmla="val 6498"/>
          </a:avLst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fr-FR">
            <a:solidFill>
              <a:schemeClr val="accent1"/>
            </a:solidFill>
          </a:endParaRP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5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9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5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9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5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9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5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9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5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9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5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9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5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5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9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5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9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5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9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9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5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9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5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9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5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9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4.9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5.9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6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13:45:49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01CD2-D605-624F-88B1-81CEEE13F9B6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92A8B-318F-CA40-9D70-CF28ED5A94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02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92A8B-318F-CA40-9D70-CF28ED5A948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96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White = sharing</a:t>
            </a:r>
          </a:p>
          <a:p>
            <a:r>
              <a:rPr lang="fr-FR"/>
              <a:t>Green = not sharing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92A8B-318F-CA40-9D70-CF28ED5A948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010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92A8B-318F-CA40-9D70-CF28ED5A948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877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92A8B-318F-CA40-9D70-CF28ED5A948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111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231FE-47FD-ACB6-C196-78601C972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EA08B4-C0E2-390C-BBB2-D67D0335C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4715C32-9EBB-55C5-A1B9-6462D168D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3CCEB3-F7FA-E824-82D2-09148C2B16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92A8B-318F-CA40-9D70-CF28ED5A948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024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73A80-1779-C6A4-D0E6-41C6F49F5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7E628B6-EEC5-2981-FD68-05E838251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20C79DA-1978-E904-4E88-B56957A2B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58696A-FC20-7F8B-AF49-F522DCBFB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92A8B-318F-CA40-9D70-CF28ED5A948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810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78565-073A-6EC2-3AC7-4AE4EABE0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36D2C22-F43E-6FF4-61D3-D174A7D71A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D9BC8F9-36A1-A777-AFF0-B7A8DEA7D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C500BD-DAEC-9D7E-00EE-BBF87ADCF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92A8B-318F-CA40-9D70-CF28ED5A948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628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9340A-A8BD-E459-AD6F-4D1FD01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CDFB0F9-B522-9D46-686B-521E2FEE8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68D439B-97A4-7AA2-081A-B39D4B19F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878DFC-9D50-F348-F780-8BB5197DC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92A8B-318F-CA40-9D70-CF28ED5A948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281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D500F-1B7B-4DAC-F81F-E84852F62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04AD3F-2A94-7E60-DFEF-223C4E61AB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B312EA4-AE50-D08C-B8B0-8C176B20F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A42B9D-37BA-D98E-E40D-E4A16E79D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92A8B-318F-CA40-9D70-CF28ED5A948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663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16214-21BE-2483-9014-9FA0EACD2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69FA1EA-73CC-1668-5BDE-48427318A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97E0AEE-1F2C-2918-76D7-3B6A885E5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92990A-4394-13C2-F5A4-8C9156382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E92A8B-318F-CA40-9D70-CF28ED5A948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61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206-92B0-AA44-BEDA-2A6AACEC73A7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8911-357D-1A4C-8F69-3B3382E4A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641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206-92B0-AA44-BEDA-2A6AACEC73A7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8911-357D-1A4C-8F69-3B3382E4A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701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206-92B0-AA44-BEDA-2A6AACEC73A7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8911-357D-1A4C-8F69-3B3382E4A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996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206-92B0-AA44-BEDA-2A6AACEC73A7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8911-357D-1A4C-8F69-3B3382E4A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11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206-92B0-AA44-BEDA-2A6AACEC73A7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8911-357D-1A4C-8F69-3B3382E4A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35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206-92B0-AA44-BEDA-2A6AACEC73A7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8911-357D-1A4C-8F69-3B3382E4A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40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206-92B0-AA44-BEDA-2A6AACEC73A7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8911-357D-1A4C-8F69-3B3382E4A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97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206-92B0-AA44-BEDA-2A6AACEC73A7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8911-357D-1A4C-8F69-3B3382E4A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13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206-92B0-AA44-BEDA-2A6AACEC73A7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8911-357D-1A4C-8F69-3B3382E4A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5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206-92B0-AA44-BEDA-2A6AACEC73A7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8911-357D-1A4C-8F69-3B3382E4A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576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D206-92B0-AA44-BEDA-2A6AACEC73A7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8911-357D-1A4C-8F69-3B3382E4A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144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ED206-92B0-AA44-BEDA-2A6AACEC73A7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18911-357D-1A4C-8F69-3B3382E4AB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44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1.xml"/><Relationship Id="rId3" Type="http://schemas.openxmlformats.org/officeDocument/2006/relationships/customXml" Target="../ink/ink57.xml"/><Relationship Id="rId7" Type="http://schemas.openxmlformats.org/officeDocument/2006/relationships/customXml" Target="../ink/ink6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9.xml"/><Relationship Id="rId11" Type="http://schemas.openxmlformats.org/officeDocument/2006/relationships/chart" Target="../charts/chart2.xml"/><Relationship Id="rId5" Type="http://schemas.openxmlformats.org/officeDocument/2006/relationships/customXml" Target="../ink/ink58.xml"/><Relationship Id="rId10" Type="http://schemas.openxmlformats.org/officeDocument/2006/relationships/customXml" Target="../ink/ink63.xml"/><Relationship Id="rId4" Type="http://schemas.openxmlformats.org/officeDocument/2006/relationships/image" Target="../media/image13.png"/><Relationship Id="rId9" Type="http://schemas.openxmlformats.org/officeDocument/2006/relationships/customXml" Target="../ink/ink6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8.xml"/><Relationship Id="rId3" Type="http://schemas.openxmlformats.org/officeDocument/2006/relationships/customXml" Target="../ink/ink64.xml"/><Relationship Id="rId7" Type="http://schemas.openxmlformats.org/officeDocument/2006/relationships/customXml" Target="../ink/ink6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6.xml"/><Relationship Id="rId11" Type="http://schemas.openxmlformats.org/officeDocument/2006/relationships/chart" Target="../charts/chart3.xml"/><Relationship Id="rId5" Type="http://schemas.openxmlformats.org/officeDocument/2006/relationships/customXml" Target="../ink/ink65.xml"/><Relationship Id="rId10" Type="http://schemas.openxmlformats.org/officeDocument/2006/relationships/customXml" Target="../ink/ink70.xml"/><Relationship Id="rId4" Type="http://schemas.openxmlformats.org/officeDocument/2006/relationships/image" Target="../media/image13.png"/><Relationship Id="rId9" Type="http://schemas.openxmlformats.org/officeDocument/2006/relationships/customXml" Target="../ink/ink6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75.xml"/><Relationship Id="rId3" Type="http://schemas.openxmlformats.org/officeDocument/2006/relationships/customXml" Target="../ink/ink71.xml"/><Relationship Id="rId7" Type="http://schemas.openxmlformats.org/officeDocument/2006/relationships/customXml" Target="../ink/ink7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3.xml"/><Relationship Id="rId11" Type="http://schemas.openxmlformats.org/officeDocument/2006/relationships/chart" Target="../charts/chart4.xml"/><Relationship Id="rId5" Type="http://schemas.openxmlformats.org/officeDocument/2006/relationships/customXml" Target="../ink/ink72.xml"/><Relationship Id="rId10" Type="http://schemas.openxmlformats.org/officeDocument/2006/relationships/customXml" Target="../ink/ink77.xml"/><Relationship Id="rId4" Type="http://schemas.openxmlformats.org/officeDocument/2006/relationships/image" Target="../media/image13.png"/><Relationship Id="rId9" Type="http://schemas.openxmlformats.org/officeDocument/2006/relationships/customXml" Target="../ink/ink7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2.xml"/><Relationship Id="rId3" Type="http://schemas.openxmlformats.org/officeDocument/2006/relationships/customXml" Target="../ink/ink78.xml"/><Relationship Id="rId7" Type="http://schemas.openxmlformats.org/officeDocument/2006/relationships/customXml" Target="../ink/ink8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0.xml"/><Relationship Id="rId11" Type="http://schemas.openxmlformats.org/officeDocument/2006/relationships/chart" Target="../charts/chart5.xml"/><Relationship Id="rId5" Type="http://schemas.openxmlformats.org/officeDocument/2006/relationships/customXml" Target="../ink/ink79.xml"/><Relationship Id="rId10" Type="http://schemas.openxmlformats.org/officeDocument/2006/relationships/customXml" Target="../ink/ink84.xml"/><Relationship Id="rId4" Type="http://schemas.openxmlformats.org/officeDocument/2006/relationships/image" Target="../media/image13.png"/><Relationship Id="rId9" Type="http://schemas.openxmlformats.org/officeDocument/2006/relationships/customXml" Target="../ink/ink8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89.xml"/><Relationship Id="rId3" Type="http://schemas.openxmlformats.org/officeDocument/2006/relationships/customXml" Target="../ink/ink85.xml"/><Relationship Id="rId7" Type="http://schemas.openxmlformats.org/officeDocument/2006/relationships/customXml" Target="../ink/ink88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7.xml"/><Relationship Id="rId11" Type="http://schemas.openxmlformats.org/officeDocument/2006/relationships/image" Target="../media/image14.png"/><Relationship Id="rId5" Type="http://schemas.openxmlformats.org/officeDocument/2006/relationships/customXml" Target="../ink/ink86.xml"/><Relationship Id="rId10" Type="http://schemas.openxmlformats.org/officeDocument/2006/relationships/customXml" Target="../ink/ink91.xml"/><Relationship Id="rId4" Type="http://schemas.openxmlformats.org/officeDocument/2006/relationships/image" Target="../media/image13.png"/><Relationship Id="rId9" Type="http://schemas.openxmlformats.org/officeDocument/2006/relationships/customXml" Target="../ink/ink9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96.xml"/><Relationship Id="rId3" Type="http://schemas.openxmlformats.org/officeDocument/2006/relationships/customXml" Target="../ink/ink92.xml"/><Relationship Id="rId7" Type="http://schemas.openxmlformats.org/officeDocument/2006/relationships/customXml" Target="../ink/ink9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4.xml"/><Relationship Id="rId5" Type="http://schemas.openxmlformats.org/officeDocument/2006/relationships/customXml" Target="../ink/ink93.xml"/><Relationship Id="rId10" Type="http://schemas.openxmlformats.org/officeDocument/2006/relationships/customXml" Target="../ink/ink98.xml"/><Relationship Id="rId4" Type="http://schemas.openxmlformats.org/officeDocument/2006/relationships/image" Target="../media/image40.png"/><Relationship Id="rId9" Type="http://schemas.openxmlformats.org/officeDocument/2006/relationships/customXml" Target="../ink/ink9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324/9781003349891-7" TargetMode="External"/><Relationship Id="rId2" Type="http://schemas.openxmlformats.org/officeDocument/2006/relationships/hyperlink" Target="https://doi.org/10.1111/j.1467-9841.2008.00374.x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3917/rfea.172.012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6.png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4.png"/><Relationship Id="rId5" Type="http://schemas.openxmlformats.org/officeDocument/2006/relationships/customXml" Target="../ink/ink2.xml"/><Relationship Id="rId10" Type="http://schemas.openxmlformats.org/officeDocument/2006/relationships/customXml" Target="../ink/ink7.xml"/><Relationship Id="rId4" Type="http://schemas.openxmlformats.org/officeDocument/2006/relationships/image" Target="../media/image23.png"/><Relationship Id="rId9" Type="http://schemas.openxmlformats.org/officeDocument/2006/relationships/customXml" Target="../ink/ink6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8.png"/><Relationship Id="rId7" Type="http://schemas.openxmlformats.org/officeDocument/2006/relationships/customXml" Target="../ink/ink12.xml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9.png"/><Relationship Id="rId5" Type="http://schemas.openxmlformats.org/officeDocument/2006/relationships/customXml" Target="../ink/ink10.xml"/><Relationship Id="rId10" Type="http://schemas.openxmlformats.org/officeDocument/2006/relationships/image" Target="../media/image8.jpg"/><Relationship Id="rId4" Type="http://schemas.openxmlformats.org/officeDocument/2006/relationships/customXml" Target="../ink/ink9.xml"/><Relationship Id="rId9" Type="http://schemas.openxmlformats.org/officeDocument/2006/relationships/customXml" Target="../ink/ink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8.png"/><Relationship Id="rId7" Type="http://schemas.openxmlformats.org/officeDocument/2006/relationships/customXml" Target="../ink/ink19.xml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5" Type="http://schemas.openxmlformats.org/officeDocument/2006/relationships/customXml" Target="../ink/ink17.xml"/><Relationship Id="rId10" Type="http://schemas.openxmlformats.org/officeDocument/2006/relationships/image" Target="../media/image10.png"/><Relationship Id="rId4" Type="http://schemas.openxmlformats.org/officeDocument/2006/relationships/customXml" Target="../ink/ink16.xml"/><Relationship Id="rId9" Type="http://schemas.openxmlformats.org/officeDocument/2006/relationships/customXml" Target="../ink/ink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3" Type="http://schemas.openxmlformats.org/officeDocument/2006/relationships/image" Target="../media/image8.png"/><Relationship Id="rId7" Type="http://schemas.openxmlformats.org/officeDocument/2006/relationships/customXml" Target="../ink/ink26.xml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5" Type="http://schemas.openxmlformats.org/officeDocument/2006/relationships/customXml" Target="../ink/ink24.xml"/><Relationship Id="rId4" Type="http://schemas.openxmlformats.org/officeDocument/2006/relationships/customXml" Target="../ink/ink23.xml"/><Relationship Id="rId9" Type="http://schemas.openxmlformats.org/officeDocument/2006/relationships/customXml" Target="../ink/ink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3" Type="http://schemas.openxmlformats.org/officeDocument/2006/relationships/image" Target="../media/image8.png"/><Relationship Id="rId7" Type="http://schemas.openxmlformats.org/officeDocument/2006/relationships/customXml" Target="../ink/ink33.xml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5" Type="http://schemas.openxmlformats.org/officeDocument/2006/relationships/customXml" Target="../ink/ink31.xml"/><Relationship Id="rId4" Type="http://schemas.openxmlformats.org/officeDocument/2006/relationships/customXml" Target="../ink/ink30.xml"/><Relationship Id="rId9" Type="http://schemas.openxmlformats.org/officeDocument/2006/relationships/customXml" Target="../ink/ink3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.xml"/><Relationship Id="rId3" Type="http://schemas.openxmlformats.org/officeDocument/2006/relationships/customXml" Target="../ink/ink36.xml"/><Relationship Id="rId7" Type="http://schemas.openxmlformats.org/officeDocument/2006/relationships/customXml" Target="../ink/ink3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8.xml"/><Relationship Id="rId5" Type="http://schemas.openxmlformats.org/officeDocument/2006/relationships/customXml" Target="../ink/ink37.xml"/><Relationship Id="rId10" Type="http://schemas.openxmlformats.org/officeDocument/2006/relationships/customXml" Target="../ink/ink42.xml"/><Relationship Id="rId4" Type="http://schemas.openxmlformats.org/officeDocument/2006/relationships/image" Target="../media/image8.png"/><Relationship Id="rId9" Type="http://schemas.openxmlformats.org/officeDocument/2006/relationships/customXml" Target="../ink/ink4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7.xml"/><Relationship Id="rId3" Type="http://schemas.openxmlformats.org/officeDocument/2006/relationships/customXml" Target="../ink/ink43.xml"/><Relationship Id="rId7" Type="http://schemas.openxmlformats.org/officeDocument/2006/relationships/customXml" Target="../ink/ink46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5.xml"/><Relationship Id="rId11" Type="http://schemas.openxmlformats.org/officeDocument/2006/relationships/image" Target="../media/image11.png"/><Relationship Id="rId5" Type="http://schemas.openxmlformats.org/officeDocument/2006/relationships/customXml" Target="../ink/ink44.xml"/><Relationship Id="rId10" Type="http://schemas.openxmlformats.org/officeDocument/2006/relationships/customXml" Target="../ink/ink49.xml"/><Relationship Id="rId4" Type="http://schemas.openxmlformats.org/officeDocument/2006/relationships/image" Target="../media/image8.png"/><Relationship Id="rId9" Type="http://schemas.openxmlformats.org/officeDocument/2006/relationships/customXml" Target="../ink/ink4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.xml"/><Relationship Id="rId3" Type="http://schemas.openxmlformats.org/officeDocument/2006/relationships/customXml" Target="../ink/ink50.xml"/><Relationship Id="rId7" Type="http://schemas.openxmlformats.org/officeDocument/2006/relationships/customXml" Target="../ink/ink5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2.xml"/><Relationship Id="rId11" Type="http://schemas.openxmlformats.org/officeDocument/2006/relationships/chart" Target="../charts/chart1.xml"/><Relationship Id="rId5" Type="http://schemas.openxmlformats.org/officeDocument/2006/relationships/customXml" Target="../ink/ink51.xml"/><Relationship Id="rId10" Type="http://schemas.openxmlformats.org/officeDocument/2006/relationships/customXml" Target="../ink/ink56.xml"/><Relationship Id="rId4" Type="http://schemas.openxmlformats.org/officeDocument/2006/relationships/image" Target="../media/image8.png"/><Relationship Id="rId9" Type="http://schemas.openxmlformats.org/officeDocument/2006/relationships/customXml" Target="../ink/ink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73336B1-EC8F-D274-5450-FA677E6C6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3022" cy="265983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34887" y="3307760"/>
            <a:ext cx="7474226" cy="1558028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lIns="360000" tIns="360000" rIns="360000" bIns="360000" rtlCol="0" anchor="ctr">
            <a:spAutoFit/>
          </a:bodyPr>
          <a:lstStyle/>
          <a:p>
            <a:r>
              <a:rPr lang="fr-FR" sz="3000" dirty="0">
                <a:latin typeface="Intro "/>
                <a:cs typeface="Intro "/>
              </a:rPr>
              <a:t>PRONOUN SHARING AND STANCETAKING</a:t>
            </a:r>
          </a:p>
          <a:p>
            <a:r>
              <a:rPr lang="fr-FR" sz="2400" dirty="0" err="1">
                <a:latin typeface="Montserrat"/>
                <a:cs typeface="Montserrat"/>
              </a:rPr>
              <a:t>Political</a:t>
            </a:r>
            <a:r>
              <a:rPr lang="fr-FR" sz="2400">
                <a:latin typeface="Montserrat"/>
                <a:cs typeface="Montserrat"/>
              </a:rPr>
              <a:t> and cultural (dis)</a:t>
            </a:r>
            <a:r>
              <a:rPr lang="fr-FR" sz="2400" err="1">
                <a:latin typeface="Montserrat"/>
                <a:cs typeface="Montserrat"/>
              </a:rPr>
              <a:t>alignment</a:t>
            </a:r>
            <a:endParaRPr lang="fr-FR" sz="2400">
              <a:latin typeface="Montserrat"/>
              <a:cs typeface="Montserrat"/>
            </a:endParaRPr>
          </a:p>
        </p:txBody>
      </p:sp>
      <p:grpSp>
        <p:nvGrpSpPr>
          <p:cNvPr id="22" name="Grouper 3">
            <a:extLst>
              <a:ext uri="{FF2B5EF4-FFF2-40B4-BE49-F238E27FC236}">
                <a16:creationId xmlns:a16="http://schemas.microsoft.com/office/drawing/2014/main" id="{3856051B-C16C-374F-ED2A-34FBF47ED5FE}"/>
              </a:ext>
            </a:extLst>
          </p:cNvPr>
          <p:cNvGrpSpPr/>
          <p:nvPr/>
        </p:nvGrpSpPr>
        <p:grpSpPr>
          <a:xfrm rot="5400000">
            <a:off x="7453505" y="5020591"/>
            <a:ext cx="1334785" cy="2033120"/>
            <a:chOff x="692727" y="368300"/>
            <a:chExt cx="1891287" cy="22987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C8D12BA-DD61-737C-C494-6FAA10025B48}"/>
                </a:ext>
              </a:extLst>
            </p:cNvPr>
            <p:cNvSpPr/>
            <p:nvPr/>
          </p:nvSpPr>
          <p:spPr>
            <a:xfrm>
              <a:off x="692727" y="368300"/>
              <a:ext cx="1891287" cy="13981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BC6E88D-867D-49EF-D6AE-345F83F5806D}"/>
                </a:ext>
              </a:extLst>
            </p:cNvPr>
            <p:cNvSpPr/>
            <p:nvPr/>
          </p:nvSpPr>
          <p:spPr>
            <a:xfrm>
              <a:off x="692727" y="775713"/>
              <a:ext cx="1891287" cy="1891287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84020358-4264-314C-60EE-852A0AF52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5" r="31181"/>
          <a:stretch/>
        </p:blipFill>
        <p:spPr>
          <a:xfrm>
            <a:off x="7167710" y="5553466"/>
            <a:ext cx="1361562" cy="978439"/>
          </a:xfrm>
          <a:prstGeom prst="rect">
            <a:avLst/>
          </a:prstGeom>
        </p:spPr>
      </p:pic>
      <p:grpSp>
        <p:nvGrpSpPr>
          <p:cNvPr id="33" name="Grouper 3">
            <a:extLst>
              <a:ext uri="{FF2B5EF4-FFF2-40B4-BE49-F238E27FC236}">
                <a16:creationId xmlns:a16="http://schemas.microsoft.com/office/drawing/2014/main" id="{80071FF4-65F0-A9F1-31B5-AB0D2C0E4832}"/>
              </a:ext>
            </a:extLst>
          </p:cNvPr>
          <p:cNvGrpSpPr/>
          <p:nvPr/>
        </p:nvGrpSpPr>
        <p:grpSpPr>
          <a:xfrm rot="16200000">
            <a:off x="329675" y="5045215"/>
            <a:ext cx="1334783" cy="1983872"/>
            <a:chOff x="692727" y="368300"/>
            <a:chExt cx="1891287" cy="22987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40602F0-A71C-B9FA-82E8-3E361C7B9060}"/>
                </a:ext>
              </a:extLst>
            </p:cNvPr>
            <p:cNvSpPr/>
            <p:nvPr/>
          </p:nvSpPr>
          <p:spPr>
            <a:xfrm>
              <a:off x="692727" y="368300"/>
              <a:ext cx="1891287" cy="13981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B45DA5C7-7213-CF96-8591-B2B305F6498F}"/>
                </a:ext>
              </a:extLst>
            </p:cNvPr>
            <p:cNvSpPr/>
            <p:nvPr/>
          </p:nvSpPr>
          <p:spPr>
            <a:xfrm>
              <a:off x="692727" y="775713"/>
              <a:ext cx="1891287" cy="1891287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77FD9CD-D704-D944-D4F6-3FF2B17A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3710"/>
            <a:ext cx="2033120" cy="102300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88E9DD7-D5B9-71B1-A909-1555C44B0B7C}"/>
              </a:ext>
            </a:extLst>
          </p:cNvPr>
          <p:cNvSpPr/>
          <p:nvPr/>
        </p:nvSpPr>
        <p:spPr>
          <a:xfrm>
            <a:off x="2400169" y="5397068"/>
            <a:ext cx="42930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>
                <a:solidFill>
                  <a:srgbClr val="92D050"/>
                </a:solidFill>
                <a:latin typeface="Montserrat"/>
                <a:cs typeface="Montserrat"/>
              </a:rPr>
              <a:t>Ann Coady</a:t>
            </a:r>
          </a:p>
          <a:p>
            <a:pPr algn="ctr"/>
            <a:r>
              <a:rPr lang="fr-FR" sz="2000">
                <a:solidFill>
                  <a:srgbClr val="92D050"/>
                </a:solidFill>
                <a:latin typeface="Montserrat"/>
              </a:rPr>
              <a:t>ann.coady@univ-montp3.fr</a:t>
            </a:r>
            <a:endParaRPr lang="fr-FR" sz="200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18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46E263-91C0-7AF4-A1FC-4631D19F5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34BD847B-3782-242C-6C57-53D0077F2C68}"/>
                  </a:ext>
                </a:extLst>
              </p14:cNvPr>
              <p14:cNvContentPartPr/>
              <p14:nvPr/>
            </p14:nvContentPartPr>
            <p14:xfrm>
              <a:off x="1535449" y="199348"/>
              <a:ext cx="360" cy="360"/>
            </p14:xfrm>
          </p:contentPart>
        </mc:Choice>
        <mc:Fallback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34BD847B-3782-242C-6C57-53D0077F2C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1129" y="1950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7BAB1C60-1439-6D37-CA2F-A7B9F02EA0C9}"/>
                  </a:ext>
                </a:extLst>
              </p14:cNvPr>
              <p14:cNvContentPartPr/>
              <p14:nvPr/>
            </p14:nvContentPartPr>
            <p14:xfrm>
              <a:off x="1514569" y="245428"/>
              <a:ext cx="360" cy="360"/>
            </p14:xfrm>
          </p:contentPart>
        </mc:Choice>
        <mc:Fallback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7BAB1C60-1439-6D37-CA2F-A7B9F02EA0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0249" y="2411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C77E77B8-4F0D-BE1F-BF09-BD7F45E395EB}"/>
                  </a:ext>
                </a:extLst>
              </p14:cNvPr>
              <p14:cNvContentPartPr/>
              <p14:nvPr/>
            </p14:nvContentPartPr>
            <p14:xfrm>
              <a:off x="2549209" y="1515508"/>
              <a:ext cx="360" cy="360"/>
            </p14:xfrm>
          </p:contentPart>
        </mc:Choice>
        <mc:Fallback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C77E77B8-4F0D-BE1F-BF09-BD7F45E395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4889" y="151118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B47C7904-9018-8F35-84BD-90C5CA2A23ED}"/>
                  </a:ext>
                </a:extLst>
              </p14:cNvPr>
              <p14:cNvContentPartPr/>
              <p14:nvPr/>
            </p14:nvContentPartPr>
            <p14:xfrm>
              <a:off x="1442929" y="346588"/>
              <a:ext cx="360" cy="36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B47C7904-9018-8F35-84BD-90C5CA2A23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8609" y="3422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1322991F-CD1C-64A3-4781-2CE4FFF8C4D1}"/>
                  </a:ext>
                </a:extLst>
              </p14:cNvPr>
              <p14:cNvContentPartPr/>
              <p14:nvPr/>
            </p14:nvContentPartPr>
            <p14:xfrm>
              <a:off x="2259049" y="1662748"/>
              <a:ext cx="360" cy="360"/>
            </p14:xfrm>
          </p:contentPart>
        </mc:Choice>
        <mc:Fallback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1322991F-CD1C-64A3-4781-2CE4FFF8C4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4729" y="16584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122ED14A-499B-3754-594B-06CFF9226356}"/>
                  </a:ext>
                </a:extLst>
              </p14:cNvPr>
              <p14:cNvContentPartPr/>
              <p14:nvPr/>
            </p14:nvContentPartPr>
            <p14:xfrm>
              <a:off x="1375969" y="270988"/>
              <a:ext cx="360" cy="360"/>
            </p14:xfrm>
          </p:contentPart>
        </mc:Choice>
        <mc:Fallback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122ED14A-499B-3754-594B-06CFF92263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49" y="266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6DFDCDE3-0F50-98E3-FECE-436270CC19E1}"/>
                  </a:ext>
                </a:extLst>
              </p14:cNvPr>
              <p14:cNvContentPartPr/>
              <p14:nvPr/>
            </p14:nvContentPartPr>
            <p14:xfrm>
              <a:off x="8352409" y="401308"/>
              <a:ext cx="360" cy="360"/>
            </p14:xfrm>
          </p:contentPart>
        </mc:Choice>
        <mc:Fallback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6DFDCDE3-0F50-98E3-FECE-436270CC19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8089" y="396988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088250A6-1A37-73D2-4932-6F349EC63BA0}"/>
              </a:ext>
            </a:extLst>
          </p:cNvPr>
          <p:cNvSpPr txBox="1"/>
          <p:nvPr/>
        </p:nvSpPr>
        <p:spPr>
          <a:xfrm>
            <a:off x="2172093" y="6376612"/>
            <a:ext cx="469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“Pronoun sharing and </a:t>
            </a:r>
            <a:r>
              <a:rPr lang="en-GB" sz="1200" err="1">
                <a:solidFill>
                  <a:schemeClr val="bg1"/>
                </a:solidFill>
              </a:rPr>
              <a:t>stancetaking</a:t>
            </a:r>
            <a:r>
              <a:rPr lang="en-GB" sz="1200">
                <a:solidFill>
                  <a:schemeClr val="bg1"/>
                </a:solidFill>
              </a:rPr>
              <a:t>: political and cultural (dis)alignment”</a:t>
            </a:r>
          </a:p>
          <a:p>
            <a:pPr algn="ctr"/>
            <a:r>
              <a:rPr lang="en-GB" sz="1200">
                <a:solidFill>
                  <a:schemeClr val="bg1"/>
                </a:solidFill>
              </a:rPr>
              <a:t>ann.coady@univ.montp3.fr </a:t>
            </a:r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A68CAE4-F7DE-04A6-5749-727591A6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408" y="6356350"/>
            <a:ext cx="533444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10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25" name="Snip Same-side Corner of Rectangle 8">
            <a:extLst>
              <a:ext uri="{FF2B5EF4-FFF2-40B4-BE49-F238E27FC236}">
                <a16:creationId xmlns:a16="http://schemas.microsoft.com/office/drawing/2014/main" id="{B9C85B40-CDC3-9A68-AE91-EB3EA093824A}"/>
              </a:ext>
            </a:extLst>
          </p:cNvPr>
          <p:cNvSpPr/>
          <p:nvPr/>
        </p:nvSpPr>
        <p:spPr>
          <a:xfrm>
            <a:off x="211576" y="84767"/>
            <a:ext cx="1722169" cy="495114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6" name="Snip Same-side Corner of Rectangle 9">
            <a:extLst>
              <a:ext uri="{FF2B5EF4-FFF2-40B4-BE49-F238E27FC236}">
                <a16:creationId xmlns:a16="http://schemas.microsoft.com/office/drawing/2014/main" id="{686C98BA-671D-C494-8DD6-55FCFAF513FB}"/>
              </a:ext>
            </a:extLst>
          </p:cNvPr>
          <p:cNvSpPr/>
          <p:nvPr/>
        </p:nvSpPr>
        <p:spPr>
          <a:xfrm>
            <a:off x="1950493" y="72633"/>
            <a:ext cx="1722168" cy="498456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bIns="7200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CONCEPTUAL FRAMEWORK</a:t>
            </a:r>
          </a:p>
        </p:txBody>
      </p:sp>
      <p:sp>
        <p:nvSpPr>
          <p:cNvPr id="27" name="Snip Same-side Corner of Rectangle 11">
            <a:extLst>
              <a:ext uri="{FF2B5EF4-FFF2-40B4-BE49-F238E27FC236}">
                <a16:creationId xmlns:a16="http://schemas.microsoft.com/office/drawing/2014/main" id="{C4A85660-E5F6-C9A2-CF8F-1EE22142A4A2}"/>
              </a:ext>
            </a:extLst>
          </p:cNvPr>
          <p:cNvSpPr/>
          <p:nvPr/>
        </p:nvSpPr>
        <p:spPr>
          <a:xfrm>
            <a:off x="5434876" y="0"/>
            <a:ext cx="1725488" cy="579883"/>
          </a:xfrm>
          <a:prstGeom prst="snip2Same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92D050"/>
                </a:solidFill>
              </a:rPr>
              <a:t>RESULTS &amp; ANALYSIS</a:t>
            </a:r>
          </a:p>
        </p:txBody>
      </p:sp>
      <p:sp>
        <p:nvSpPr>
          <p:cNvPr id="28" name="Snip Same-side Corner of Rectangle 13">
            <a:extLst>
              <a:ext uri="{FF2B5EF4-FFF2-40B4-BE49-F238E27FC236}">
                <a16:creationId xmlns:a16="http://schemas.microsoft.com/office/drawing/2014/main" id="{9F51D85E-402D-FB58-F6A7-42B4435AB9EF}"/>
              </a:ext>
            </a:extLst>
          </p:cNvPr>
          <p:cNvSpPr/>
          <p:nvPr/>
        </p:nvSpPr>
        <p:spPr>
          <a:xfrm>
            <a:off x="7160364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CONCL</a:t>
            </a:r>
          </a:p>
        </p:txBody>
      </p:sp>
      <p:sp>
        <p:nvSpPr>
          <p:cNvPr id="29" name="Snip Same-side Corner of Rectangle 11">
            <a:extLst>
              <a:ext uri="{FF2B5EF4-FFF2-40B4-BE49-F238E27FC236}">
                <a16:creationId xmlns:a16="http://schemas.microsoft.com/office/drawing/2014/main" id="{7E8A30DC-9251-B465-E3A1-B7F4B57E8187}"/>
              </a:ext>
            </a:extLst>
          </p:cNvPr>
          <p:cNvSpPr/>
          <p:nvPr/>
        </p:nvSpPr>
        <p:spPr>
          <a:xfrm>
            <a:off x="3689409" y="75856"/>
            <a:ext cx="1725488" cy="498457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CORPUS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61E201CC-237C-FE38-7D07-7A4E9168CF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8196061"/>
              </p:ext>
            </p:extLst>
          </p:nvPr>
        </p:nvGraphicFramePr>
        <p:xfrm>
          <a:off x="211576" y="908556"/>
          <a:ext cx="8674276" cy="5298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755412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219EC5-9F50-BA3C-914F-FC14753C3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DF051117-C109-86B5-DCB8-4845B844FBE5}"/>
                  </a:ext>
                </a:extLst>
              </p14:cNvPr>
              <p14:cNvContentPartPr/>
              <p14:nvPr/>
            </p14:nvContentPartPr>
            <p14:xfrm>
              <a:off x="1535449" y="199348"/>
              <a:ext cx="360" cy="360"/>
            </p14:xfrm>
          </p:contentPart>
        </mc:Choice>
        <mc:Fallback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DF051117-C109-86B5-DCB8-4845B844FB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1129" y="1950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7B48E5B3-2A42-0621-AB77-BB1397D4C21D}"/>
                  </a:ext>
                </a:extLst>
              </p14:cNvPr>
              <p14:cNvContentPartPr/>
              <p14:nvPr/>
            </p14:nvContentPartPr>
            <p14:xfrm>
              <a:off x="1514569" y="245428"/>
              <a:ext cx="360" cy="360"/>
            </p14:xfrm>
          </p:contentPart>
        </mc:Choice>
        <mc:Fallback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7B48E5B3-2A42-0621-AB77-BB1397D4C2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0249" y="2411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83EE63CB-D3BF-85C1-51AC-C4FE15FDB851}"/>
                  </a:ext>
                </a:extLst>
              </p14:cNvPr>
              <p14:cNvContentPartPr/>
              <p14:nvPr/>
            </p14:nvContentPartPr>
            <p14:xfrm>
              <a:off x="2549209" y="1515508"/>
              <a:ext cx="360" cy="360"/>
            </p14:xfrm>
          </p:contentPart>
        </mc:Choice>
        <mc:Fallback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83EE63CB-D3BF-85C1-51AC-C4FE15FDB8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4889" y="151118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651273EC-023E-C327-AA79-0CB33BC83EFE}"/>
                  </a:ext>
                </a:extLst>
              </p14:cNvPr>
              <p14:cNvContentPartPr/>
              <p14:nvPr/>
            </p14:nvContentPartPr>
            <p14:xfrm>
              <a:off x="1442929" y="346588"/>
              <a:ext cx="360" cy="36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651273EC-023E-C327-AA79-0CB33BC83E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8609" y="3422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44FE123A-1561-A5C5-23D5-B2F22AD743D0}"/>
                  </a:ext>
                </a:extLst>
              </p14:cNvPr>
              <p14:cNvContentPartPr/>
              <p14:nvPr/>
            </p14:nvContentPartPr>
            <p14:xfrm>
              <a:off x="2259049" y="1662748"/>
              <a:ext cx="360" cy="360"/>
            </p14:xfrm>
          </p:contentPart>
        </mc:Choice>
        <mc:Fallback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44FE123A-1561-A5C5-23D5-B2F22AD743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4729" y="16584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E1438DFD-8080-9CC5-CB91-C888BFC93BF0}"/>
                  </a:ext>
                </a:extLst>
              </p14:cNvPr>
              <p14:cNvContentPartPr/>
              <p14:nvPr/>
            </p14:nvContentPartPr>
            <p14:xfrm>
              <a:off x="1375969" y="270988"/>
              <a:ext cx="360" cy="360"/>
            </p14:xfrm>
          </p:contentPart>
        </mc:Choice>
        <mc:Fallback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E1438DFD-8080-9CC5-CB91-C888BFC93B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49" y="266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2ADB43FC-9D47-C6B5-F565-B4FA852C0D63}"/>
                  </a:ext>
                </a:extLst>
              </p14:cNvPr>
              <p14:cNvContentPartPr/>
              <p14:nvPr/>
            </p14:nvContentPartPr>
            <p14:xfrm>
              <a:off x="8352409" y="401308"/>
              <a:ext cx="360" cy="360"/>
            </p14:xfrm>
          </p:contentPart>
        </mc:Choice>
        <mc:Fallback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2ADB43FC-9D47-C6B5-F565-B4FA852C0D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8089" y="396988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143AA2D5-052A-EC83-7403-413D64DE4A85}"/>
              </a:ext>
            </a:extLst>
          </p:cNvPr>
          <p:cNvSpPr txBox="1"/>
          <p:nvPr/>
        </p:nvSpPr>
        <p:spPr>
          <a:xfrm>
            <a:off x="2172093" y="6376612"/>
            <a:ext cx="469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“Pronoun sharing and </a:t>
            </a:r>
            <a:r>
              <a:rPr lang="en-GB" sz="1200" err="1">
                <a:solidFill>
                  <a:schemeClr val="bg1"/>
                </a:solidFill>
              </a:rPr>
              <a:t>stancetaking</a:t>
            </a:r>
            <a:r>
              <a:rPr lang="en-GB" sz="1200">
                <a:solidFill>
                  <a:schemeClr val="bg1"/>
                </a:solidFill>
              </a:rPr>
              <a:t>: political and cultural (dis)alignment”</a:t>
            </a:r>
          </a:p>
          <a:p>
            <a:pPr algn="ctr"/>
            <a:r>
              <a:rPr lang="en-GB" sz="1200">
                <a:solidFill>
                  <a:schemeClr val="bg1"/>
                </a:solidFill>
              </a:rPr>
              <a:t>ann.coady@univ.montp3.fr </a:t>
            </a:r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02F21B3-C712-5CDA-1B9C-157301A3C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5069" y="6356350"/>
            <a:ext cx="501444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11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25" name="Snip Same-side Corner of Rectangle 8">
            <a:extLst>
              <a:ext uri="{FF2B5EF4-FFF2-40B4-BE49-F238E27FC236}">
                <a16:creationId xmlns:a16="http://schemas.microsoft.com/office/drawing/2014/main" id="{7D430455-463A-7052-203C-355979190E59}"/>
              </a:ext>
            </a:extLst>
          </p:cNvPr>
          <p:cNvSpPr/>
          <p:nvPr/>
        </p:nvSpPr>
        <p:spPr>
          <a:xfrm>
            <a:off x="211576" y="84767"/>
            <a:ext cx="1722169" cy="495114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6" name="Snip Same-side Corner of Rectangle 9">
            <a:extLst>
              <a:ext uri="{FF2B5EF4-FFF2-40B4-BE49-F238E27FC236}">
                <a16:creationId xmlns:a16="http://schemas.microsoft.com/office/drawing/2014/main" id="{533EDBFE-85EE-F512-615B-8E4B192B1F4C}"/>
              </a:ext>
            </a:extLst>
          </p:cNvPr>
          <p:cNvSpPr/>
          <p:nvPr/>
        </p:nvSpPr>
        <p:spPr>
          <a:xfrm>
            <a:off x="1950493" y="72633"/>
            <a:ext cx="1722168" cy="498456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bIns="7200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CONCEPTUAL FRAMEWORK</a:t>
            </a:r>
          </a:p>
        </p:txBody>
      </p:sp>
      <p:sp>
        <p:nvSpPr>
          <p:cNvPr id="27" name="Snip Same-side Corner of Rectangle 11">
            <a:extLst>
              <a:ext uri="{FF2B5EF4-FFF2-40B4-BE49-F238E27FC236}">
                <a16:creationId xmlns:a16="http://schemas.microsoft.com/office/drawing/2014/main" id="{215A0F2E-F1A1-8B7E-C34C-349D451EC49C}"/>
              </a:ext>
            </a:extLst>
          </p:cNvPr>
          <p:cNvSpPr/>
          <p:nvPr/>
        </p:nvSpPr>
        <p:spPr>
          <a:xfrm>
            <a:off x="5434876" y="0"/>
            <a:ext cx="1725488" cy="579883"/>
          </a:xfrm>
          <a:prstGeom prst="snip2Same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92D050"/>
                </a:solidFill>
              </a:rPr>
              <a:t>RESULTS &amp; ANALYSIS</a:t>
            </a:r>
          </a:p>
        </p:txBody>
      </p:sp>
      <p:sp>
        <p:nvSpPr>
          <p:cNvPr id="28" name="Snip Same-side Corner of Rectangle 13">
            <a:extLst>
              <a:ext uri="{FF2B5EF4-FFF2-40B4-BE49-F238E27FC236}">
                <a16:creationId xmlns:a16="http://schemas.microsoft.com/office/drawing/2014/main" id="{CD4F07E6-CC0E-4590-E5E5-F076701BC6C4}"/>
              </a:ext>
            </a:extLst>
          </p:cNvPr>
          <p:cNvSpPr/>
          <p:nvPr/>
        </p:nvSpPr>
        <p:spPr>
          <a:xfrm>
            <a:off x="7160364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CONCL</a:t>
            </a:r>
          </a:p>
        </p:txBody>
      </p:sp>
      <p:sp>
        <p:nvSpPr>
          <p:cNvPr id="29" name="Snip Same-side Corner of Rectangle 11">
            <a:extLst>
              <a:ext uri="{FF2B5EF4-FFF2-40B4-BE49-F238E27FC236}">
                <a16:creationId xmlns:a16="http://schemas.microsoft.com/office/drawing/2014/main" id="{05712148-DBB5-CF48-7095-549336BDCF33}"/>
              </a:ext>
            </a:extLst>
          </p:cNvPr>
          <p:cNvSpPr/>
          <p:nvPr/>
        </p:nvSpPr>
        <p:spPr>
          <a:xfrm>
            <a:off x="3689409" y="75856"/>
            <a:ext cx="1725488" cy="498457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CORPUS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A361F468-C89D-F44D-266E-3AB45F0729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865606"/>
              </p:ext>
            </p:extLst>
          </p:nvPr>
        </p:nvGraphicFramePr>
        <p:xfrm>
          <a:off x="368711" y="1515508"/>
          <a:ext cx="7983698" cy="463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80B8699D-19E8-D697-CBF1-768E93361E6C}"/>
              </a:ext>
            </a:extLst>
          </p:cNvPr>
          <p:cNvSpPr txBox="1"/>
          <p:nvPr/>
        </p:nvSpPr>
        <p:spPr>
          <a:xfrm>
            <a:off x="732288" y="868311"/>
            <a:ext cx="762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solidFill>
                  <a:schemeClr val="bg1"/>
                </a:solidFill>
              </a:rPr>
              <a:t>DO YOU SHARE YOUR PRONOUNS?</a:t>
            </a:r>
          </a:p>
        </p:txBody>
      </p:sp>
      <p:sp>
        <p:nvSpPr>
          <p:cNvPr id="11" name="Cadre 10">
            <a:extLst>
              <a:ext uri="{FF2B5EF4-FFF2-40B4-BE49-F238E27FC236}">
                <a16:creationId xmlns:a16="http://schemas.microsoft.com/office/drawing/2014/main" id="{F2C4706D-E00E-0F3D-7750-8E1387A1DA17}"/>
              </a:ext>
            </a:extLst>
          </p:cNvPr>
          <p:cNvSpPr/>
          <p:nvPr/>
        </p:nvSpPr>
        <p:spPr>
          <a:xfrm>
            <a:off x="1514569" y="1810348"/>
            <a:ext cx="3056351" cy="1977827"/>
          </a:xfrm>
          <a:prstGeom prst="frame">
            <a:avLst>
              <a:gd name="adj1" fmla="val 2700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Cadre 11">
            <a:extLst>
              <a:ext uri="{FF2B5EF4-FFF2-40B4-BE49-F238E27FC236}">
                <a16:creationId xmlns:a16="http://schemas.microsoft.com/office/drawing/2014/main" id="{85B784B2-1706-5B33-AA58-3DD959668288}"/>
              </a:ext>
            </a:extLst>
          </p:cNvPr>
          <p:cNvSpPr/>
          <p:nvPr/>
        </p:nvSpPr>
        <p:spPr>
          <a:xfrm>
            <a:off x="4573080" y="1810347"/>
            <a:ext cx="1252533" cy="1977827"/>
          </a:xfrm>
          <a:prstGeom prst="frame">
            <a:avLst>
              <a:gd name="adj1" fmla="val 2700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Cadre 12">
            <a:extLst>
              <a:ext uri="{FF2B5EF4-FFF2-40B4-BE49-F238E27FC236}">
                <a16:creationId xmlns:a16="http://schemas.microsoft.com/office/drawing/2014/main" id="{3FAC326A-A84B-0CC9-7A79-4D5A86B28F1B}"/>
              </a:ext>
            </a:extLst>
          </p:cNvPr>
          <p:cNvSpPr/>
          <p:nvPr/>
        </p:nvSpPr>
        <p:spPr>
          <a:xfrm>
            <a:off x="5835398" y="1810346"/>
            <a:ext cx="1140589" cy="1977827"/>
          </a:xfrm>
          <a:prstGeom prst="frame">
            <a:avLst>
              <a:gd name="adj1" fmla="val 2700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48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500686-3905-11DB-11BF-E395557F4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619CB1E8-A115-EA0E-0E40-0975DEC99653}"/>
                  </a:ext>
                </a:extLst>
              </p14:cNvPr>
              <p14:cNvContentPartPr/>
              <p14:nvPr/>
            </p14:nvContentPartPr>
            <p14:xfrm>
              <a:off x="1535449" y="199348"/>
              <a:ext cx="360" cy="360"/>
            </p14:xfrm>
          </p:contentPart>
        </mc:Choice>
        <mc:Fallback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19CB1E8-A115-EA0E-0E40-0975DEC996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1129" y="1950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FBFCC451-DECB-224D-5DF3-1B939E9ECC7F}"/>
                  </a:ext>
                </a:extLst>
              </p14:cNvPr>
              <p14:cNvContentPartPr/>
              <p14:nvPr/>
            </p14:nvContentPartPr>
            <p14:xfrm>
              <a:off x="1514569" y="245428"/>
              <a:ext cx="360" cy="360"/>
            </p14:xfrm>
          </p:contentPart>
        </mc:Choice>
        <mc:Fallback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FBFCC451-DECB-224D-5DF3-1B939E9ECC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0249" y="2411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761B323B-9595-7CF0-C533-71BECD177DA8}"/>
                  </a:ext>
                </a:extLst>
              </p14:cNvPr>
              <p14:cNvContentPartPr/>
              <p14:nvPr/>
            </p14:nvContentPartPr>
            <p14:xfrm>
              <a:off x="2549209" y="1515508"/>
              <a:ext cx="360" cy="360"/>
            </p14:xfrm>
          </p:contentPart>
        </mc:Choice>
        <mc:Fallback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761B323B-9595-7CF0-C533-71BECD177D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4889" y="151118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275ACDCA-F38A-4416-ABEB-8E299FD57CD6}"/>
                  </a:ext>
                </a:extLst>
              </p14:cNvPr>
              <p14:cNvContentPartPr/>
              <p14:nvPr/>
            </p14:nvContentPartPr>
            <p14:xfrm>
              <a:off x="1442929" y="346588"/>
              <a:ext cx="360" cy="36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275ACDCA-F38A-4416-ABEB-8E299FD57C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8609" y="3422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2B8D73B8-966B-C121-7358-F9B56507A609}"/>
                  </a:ext>
                </a:extLst>
              </p14:cNvPr>
              <p14:cNvContentPartPr/>
              <p14:nvPr/>
            </p14:nvContentPartPr>
            <p14:xfrm>
              <a:off x="2259049" y="1662748"/>
              <a:ext cx="360" cy="360"/>
            </p14:xfrm>
          </p:contentPart>
        </mc:Choice>
        <mc:Fallback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2B8D73B8-966B-C121-7358-F9B56507A6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4729" y="16584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E4966542-DB76-613A-3520-A979EF071628}"/>
                  </a:ext>
                </a:extLst>
              </p14:cNvPr>
              <p14:cNvContentPartPr/>
              <p14:nvPr/>
            </p14:nvContentPartPr>
            <p14:xfrm>
              <a:off x="1375969" y="270988"/>
              <a:ext cx="360" cy="360"/>
            </p14:xfrm>
          </p:contentPart>
        </mc:Choice>
        <mc:Fallback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E4966542-DB76-613A-3520-A979EF0716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49" y="266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83E619A8-2C05-80EE-DA7C-CFAF6C0AF100}"/>
                  </a:ext>
                </a:extLst>
              </p14:cNvPr>
              <p14:cNvContentPartPr/>
              <p14:nvPr/>
            </p14:nvContentPartPr>
            <p14:xfrm>
              <a:off x="8352409" y="401308"/>
              <a:ext cx="360" cy="360"/>
            </p14:xfrm>
          </p:contentPart>
        </mc:Choice>
        <mc:Fallback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83E619A8-2C05-80EE-DA7C-CFAF6C0AF1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8089" y="396988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6C4D2CD0-8B34-37D0-3207-4557C08F81B0}"/>
              </a:ext>
            </a:extLst>
          </p:cNvPr>
          <p:cNvSpPr txBox="1"/>
          <p:nvPr/>
        </p:nvSpPr>
        <p:spPr>
          <a:xfrm>
            <a:off x="2172093" y="6376612"/>
            <a:ext cx="469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“Pronoun sharing and </a:t>
            </a:r>
            <a:r>
              <a:rPr lang="en-GB" sz="1200" err="1">
                <a:solidFill>
                  <a:schemeClr val="bg1"/>
                </a:solidFill>
              </a:rPr>
              <a:t>stancetaking</a:t>
            </a:r>
            <a:r>
              <a:rPr lang="en-GB" sz="1200">
                <a:solidFill>
                  <a:schemeClr val="bg1"/>
                </a:solidFill>
              </a:rPr>
              <a:t>: political and cultural (dis)alignment”</a:t>
            </a:r>
          </a:p>
          <a:p>
            <a:pPr algn="ctr"/>
            <a:r>
              <a:rPr lang="en-GB" sz="1200">
                <a:solidFill>
                  <a:schemeClr val="bg1"/>
                </a:solidFill>
              </a:rPr>
              <a:t>ann.coady@univ.montp3.fr </a:t>
            </a:r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9339CEA-27BE-D93F-D39C-85938073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5574" y="6356350"/>
            <a:ext cx="560438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12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25" name="Snip Same-side Corner of Rectangle 8">
            <a:extLst>
              <a:ext uri="{FF2B5EF4-FFF2-40B4-BE49-F238E27FC236}">
                <a16:creationId xmlns:a16="http://schemas.microsoft.com/office/drawing/2014/main" id="{2B1D25B8-7552-AA36-01F3-1DCF5CEA53B9}"/>
              </a:ext>
            </a:extLst>
          </p:cNvPr>
          <p:cNvSpPr/>
          <p:nvPr/>
        </p:nvSpPr>
        <p:spPr>
          <a:xfrm>
            <a:off x="211576" y="84767"/>
            <a:ext cx="1722169" cy="495114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6" name="Snip Same-side Corner of Rectangle 9">
            <a:extLst>
              <a:ext uri="{FF2B5EF4-FFF2-40B4-BE49-F238E27FC236}">
                <a16:creationId xmlns:a16="http://schemas.microsoft.com/office/drawing/2014/main" id="{1DFA80ED-C62F-AF70-385C-E32ABB9467EA}"/>
              </a:ext>
            </a:extLst>
          </p:cNvPr>
          <p:cNvSpPr/>
          <p:nvPr/>
        </p:nvSpPr>
        <p:spPr>
          <a:xfrm>
            <a:off x="1950493" y="72633"/>
            <a:ext cx="1722168" cy="498456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bIns="7200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CONCEPTUAL FRAMEWORK</a:t>
            </a:r>
          </a:p>
        </p:txBody>
      </p:sp>
      <p:sp>
        <p:nvSpPr>
          <p:cNvPr id="27" name="Snip Same-side Corner of Rectangle 11">
            <a:extLst>
              <a:ext uri="{FF2B5EF4-FFF2-40B4-BE49-F238E27FC236}">
                <a16:creationId xmlns:a16="http://schemas.microsoft.com/office/drawing/2014/main" id="{9F9D1C1E-6B19-D249-E946-285DD13997E5}"/>
              </a:ext>
            </a:extLst>
          </p:cNvPr>
          <p:cNvSpPr/>
          <p:nvPr/>
        </p:nvSpPr>
        <p:spPr>
          <a:xfrm>
            <a:off x="5434876" y="0"/>
            <a:ext cx="1725488" cy="579883"/>
          </a:xfrm>
          <a:prstGeom prst="snip2Same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92D050"/>
                </a:solidFill>
              </a:rPr>
              <a:t>RESULTS &amp; ANALYSIS</a:t>
            </a:r>
          </a:p>
        </p:txBody>
      </p:sp>
      <p:sp>
        <p:nvSpPr>
          <p:cNvPr id="28" name="Snip Same-side Corner of Rectangle 13">
            <a:extLst>
              <a:ext uri="{FF2B5EF4-FFF2-40B4-BE49-F238E27FC236}">
                <a16:creationId xmlns:a16="http://schemas.microsoft.com/office/drawing/2014/main" id="{2D98B738-9C42-AA4B-C56A-487AD6C4E62B}"/>
              </a:ext>
            </a:extLst>
          </p:cNvPr>
          <p:cNvSpPr/>
          <p:nvPr/>
        </p:nvSpPr>
        <p:spPr>
          <a:xfrm>
            <a:off x="7160364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CONCL</a:t>
            </a:r>
          </a:p>
        </p:txBody>
      </p:sp>
      <p:sp>
        <p:nvSpPr>
          <p:cNvPr id="29" name="Snip Same-side Corner of Rectangle 11">
            <a:extLst>
              <a:ext uri="{FF2B5EF4-FFF2-40B4-BE49-F238E27FC236}">
                <a16:creationId xmlns:a16="http://schemas.microsoft.com/office/drawing/2014/main" id="{BF409468-709B-9419-F2EB-4484E7A9BE68}"/>
              </a:ext>
            </a:extLst>
          </p:cNvPr>
          <p:cNvSpPr/>
          <p:nvPr/>
        </p:nvSpPr>
        <p:spPr>
          <a:xfrm>
            <a:off x="3689409" y="75856"/>
            <a:ext cx="1725488" cy="498457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CORPUS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BA3C2D06-F5DF-424D-C967-8A50557BA7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9741156"/>
              </p:ext>
            </p:extLst>
          </p:nvPr>
        </p:nvGraphicFramePr>
        <p:xfrm>
          <a:off x="117988" y="890934"/>
          <a:ext cx="8674276" cy="5615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319811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239C71-7F54-A2EF-572C-A0FFDFB7C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0485DA0F-7B27-40D2-AAD0-784DFCDE6ACD}"/>
                  </a:ext>
                </a:extLst>
              </p14:cNvPr>
              <p14:cNvContentPartPr/>
              <p14:nvPr/>
            </p14:nvContentPartPr>
            <p14:xfrm>
              <a:off x="1535449" y="199348"/>
              <a:ext cx="360" cy="360"/>
            </p14:xfrm>
          </p:contentPart>
        </mc:Choice>
        <mc:Fallback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0485DA0F-7B27-40D2-AAD0-784DFCDE6A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1129" y="1950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ACF45666-31F6-D812-14B8-E5450D0CD86F}"/>
                  </a:ext>
                </a:extLst>
              </p14:cNvPr>
              <p14:cNvContentPartPr/>
              <p14:nvPr/>
            </p14:nvContentPartPr>
            <p14:xfrm>
              <a:off x="1514569" y="245428"/>
              <a:ext cx="360" cy="360"/>
            </p14:xfrm>
          </p:contentPart>
        </mc:Choice>
        <mc:Fallback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ACF45666-31F6-D812-14B8-E5450D0CD86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0249" y="2411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0510FAEA-DAA1-89F2-BCE6-80FE4666F6FD}"/>
                  </a:ext>
                </a:extLst>
              </p14:cNvPr>
              <p14:cNvContentPartPr/>
              <p14:nvPr/>
            </p14:nvContentPartPr>
            <p14:xfrm>
              <a:off x="2549209" y="1515508"/>
              <a:ext cx="360" cy="360"/>
            </p14:xfrm>
          </p:contentPart>
        </mc:Choice>
        <mc:Fallback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0510FAEA-DAA1-89F2-BCE6-80FE4666F6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4889" y="151118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11B4F580-352F-D772-D5F4-CB6314210BE8}"/>
                  </a:ext>
                </a:extLst>
              </p14:cNvPr>
              <p14:cNvContentPartPr/>
              <p14:nvPr/>
            </p14:nvContentPartPr>
            <p14:xfrm>
              <a:off x="1442929" y="346588"/>
              <a:ext cx="360" cy="36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11B4F580-352F-D772-D5F4-CB6314210B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8609" y="3422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C9962C46-E9E2-995E-53AC-1603C259ECB1}"/>
                  </a:ext>
                </a:extLst>
              </p14:cNvPr>
              <p14:cNvContentPartPr/>
              <p14:nvPr/>
            </p14:nvContentPartPr>
            <p14:xfrm>
              <a:off x="2259049" y="1662748"/>
              <a:ext cx="360" cy="360"/>
            </p14:xfrm>
          </p:contentPart>
        </mc:Choice>
        <mc:Fallback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C9962C46-E9E2-995E-53AC-1603C259EC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4729" y="16584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D804AD8F-7D29-F577-9D94-FAAE2E6FE244}"/>
                  </a:ext>
                </a:extLst>
              </p14:cNvPr>
              <p14:cNvContentPartPr/>
              <p14:nvPr/>
            </p14:nvContentPartPr>
            <p14:xfrm>
              <a:off x="1375969" y="270988"/>
              <a:ext cx="360" cy="360"/>
            </p14:xfrm>
          </p:contentPart>
        </mc:Choice>
        <mc:Fallback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D804AD8F-7D29-F577-9D94-FAAE2E6FE2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49" y="266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0BD2B507-ECBD-79F6-AB55-DB8386D6BF0C}"/>
                  </a:ext>
                </a:extLst>
              </p14:cNvPr>
              <p14:cNvContentPartPr/>
              <p14:nvPr/>
            </p14:nvContentPartPr>
            <p14:xfrm>
              <a:off x="8352409" y="401308"/>
              <a:ext cx="360" cy="360"/>
            </p14:xfrm>
          </p:contentPart>
        </mc:Choice>
        <mc:Fallback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0BD2B507-ECBD-79F6-AB55-DB8386D6BF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8089" y="396988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B615BB84-E9AC-D0A7-503B-BDAB5F1C0261}"/>
              </a:ext>
            </a:extLst>
          </p:cNvPr>
          <p:cNvSpPr txBox="1"/>
          <p:nvPr/>
        </p:nvSpPr>
        <p:spPr>
          <a:xfrm>
            <a:off x="2172093" y="6376612"/>
            <a:ext cx="469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“Pronoun sharing and </a:t>
            </a:r>
            <a:r>
              <a:rPr lang="en-GB" sz="1200" err="1">
                <a:solidFill>
                  <a:schemeClr val="bg1"/>
                </a:solidFill>
              </a:rPr>
              <a:t>stancetaking</a:t>
            </a:r>
            <a:r>
              <a:rPr lang="en-GB" sz="1200">
                <a:solidFill>
                  <a:schemeClr val="bg1"/>
                </a:solidFill>
              </a:rPr>
              <a:t>: political and cultural (dis)alignment”</a:t>
            </a:r>
          </a:p>
          <a:p>
            <a:pPr algn="ctr"/>
            <a:r>
              <a:rPr lang="en-GB" sz="1200">
                <a:solidFill>
                  <a:schemeClr val="bg1"/>
                </a:solidFill>
              </a:rPr>
              <a:t>ann.coady@univ.montp3.fr </a:t>
            </a:r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7938408-AD69-80F9-EA36-51CAFB1EA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5574" y="6356350"/>
            <a:ext cx="560438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13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25" name="Snip Same-side Corner of Rectangle 8">
            <a:extLst>
              <a:ext uri="{FF2B5EF4-FFF2-40B4-BE49-F238E27FC236}">
                <a16:creationId xmlns:a16="http://schemas.microsoft.com/office/drawing/2014/main" id="{ECF4B514-6100-55DB-B9D0-51259AA13659}"/>
              </a:ext>
            </a:extLst>
          </p:cNvPr>
          <p:cNvSpPr/>
          <p:nvPr/>
        </p:nvSpPr>
        <p:spPr>
          <a:xfrm>
            <a:off x="211576" y="84767"/>
            <a:ext cx="1722169" cy="495114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6" name="Snip Same-side Corner of Rectangle 9">
            <a:extLst>
              <a:ext uri="{FF2B5EF4-FFF2-40B4-BE49-F238E27FC236}">
                <a16:creationId xmlns:a16="http://schemas.microsoft.com/office/drawing/2014/main" id="{C31048EE-60BA-21AA-C5F3-3C893A8A09F1}"/>
              </a:ext>
            </a:extLst>
          </p:cNvPr>
          <p:cNvSpPr/>
          <p:nvPr/>
        </p:nvSpPr>
        <p:spPr>
          <a:xfrm>
            <a:off x="1950493" y="72633"/>
            <a:ext cx="1722168" cy="498456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bIns="7200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CONCEPTUAL FRAMEWORK</a:t>
            </a:r>
          </a:p>
        </p:txBody>
      </p:sp>
      <p:sp>
        <p:nvSpPr>
          <p:cNvPr id="27" name="Snip Same-side Corner of Rectangle 11">
            <a:extLst>
              <a:ext uri="{FF2B5EF4-FFF2-40B4-BE49-F238E27FC236}">
                <a16:creationId xmlns:a16="http://schemas.microsoft.com/office/drawing/2014/main" id="{6A6EE7B9-1066-F402-7A3B-095A2B95FAE7}"/>
              </a:ext>
            </a:extLst>
          </p:cNvPr>
          <p:cNvSpPr/>
          <p:nvPr/>
        </p:nvSpPr>
        <p:spPr>
          <a:xfrm>
            <a:off x="5434876" y="0"/>
            <a:ext cx="1725488" cy="579883"/>
          </a:xfrm>
          <a:prstGeom prst="snip2Same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92D050"/>
                </a:solidFill>
              </a:rPr>
              <a:t>RESULTS &amp; ANALYSIS</a:t>
            </a:r>
          </a:p>
        </p:txBody>
      </p:sp>
      <p:sp>
        <p:nvSpPr>
          <p:cNvPr id="28" name="Snip Same-side Corner of Rectangle 13">
            <a:extLst>
              <a:ext uri="{FF2B5EF4-FFF2-40B4-BE49-F238E27FC236}">
                <a16:creationId xmlns:a16="http://schemas.microsoft.com/office/drawing/2014/main" id="{F8D8DA00-B5A0-91AC-91C3-395547A4810E}"/>
              </a:ext>
            </a:extLst>
          </p:cNvPr>
          <p:cNvSpPr/>
          <p:nvPr/>
        </p:nvSpPr>
        <p:spPr>
          <a:xfrm>
            <a:off x="7160364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CONCL</a:t>
            </a:r>
          </a:p>
        </p:txBody>
      </p:sp>
      <p:sp>
        <p:nvSpPr>
          <p:cNvPr id="29" name="Snip Same-side Corner of Rectangle 11">
            <a:extLst>
              <a:ext uri="{FF2B5EF4-FFF2-40B4-BE49-F238E27FC236}">
                <a16:creationId xmlns:a16="http://schemas.microsoft.com/office/drawing/2014/main" id="{FC92E1A5-E373-5D5E-6B13-FE547C37365F}"/>
              </a:ext>
            </a:extLst>
          </p:cNvPr>
          <p:cNvSpPr/>
          <p:nvPr/>
        </p:nvSpPr>
        <p:spPr>
          <a:xfrm>
            <a:off x="3689409" y="75856"/>
            <a:ext cx="1725488" cy="498457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CORPUS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FD4F7028-22FD-F193-1FDD-539F66F326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981217"/>
              </p:ext>
            </p:extLst>
          </p:nvPr>
        </p:nvGraphicFramePr>
        <p:xfrm>
          <a:off x="181221" y="828451"/>
          <a:ext cx="8674276" cy="5294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106984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B53147-DADA-4F69-5053-EF38E6989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D8B938C9-3EC3-5C90-6D70-12B931B447B3}"/>
                  </a:ext>
                </a:extLst>
              </p14:cNvPr>
              <p14:cNvContentPartPr/>
              <p14:nvPr/>
            </p14:nvContentPartPr>
            <p14:xfrm>
              <a:off x="1535449" y="199348"/>
              <a:ext cx="360" cy="360"/>
            </p14:xfrm>
          </p:contentPart>
        </mc:Choice>
        <mc:Fallback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D8B938C9-3EC3-5C90-6D70-12B931B44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1129" y="1950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2E9FB507-8C1B-5D68-5050-94D16E6A9073}"/>
                  </a:ext>
                </a:extLst>
              </p14:cNvPr>
              <p14:cNvContentPartPr/>
              <p14:nvPr/>
            </p14:nvContentPartPr>
            <p14:xfrm>
              <a:off x="1514569" y="245428"/>
              <a:ext cx="360" cy="360"/>
            </p14:xfrm>
          </p:contentPart>
        </mc:Choice>
        <mc:Fallback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2E9FB507-8C1B-5D68-5050-94D16E6A90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0249" y="2411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CB2DCA4E-F7E0-E309-3100-19C863D72213}"/>
                  </a:ext>
                </a:extLst>
              </p14:cNvPr>
              <p14:cNvContentPartPr/>
              <p14:nvPr/>
            </p14:nvContentPartPr>
            <p14:xfrm>
              <a:off x="2549209" y="1515508"/>
              <a:ext cx="360" cy="360"/>
            </p14:xfrm>
          </p:contentPart>
        </mc:Choice>
        <mc:Fallback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CB2DCA4E-F7E0-E309-3100-19C863D722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4889" y="151118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39F889B6-2E50-B86D-C90E-6111778978BC}"/>
                  </a:ext>
                </a:extLst>
              </p14:cNvPr>
              <p14:cNvContentPartPr/>
              <p14:nvPr/>
            </p14:nvContentPartPr>
            <p14:xfrm>
              <a:off x="1442929" y="346588"/>
              <a:ext cx="360" cy="36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39F889B6-2E50-B86D-C90E-6111778978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8609" y="3422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1A52552B-E28C-B095-EF7A-414BB5EEDE0B}"/>
                  </a:ext>
                </a:extLst>
              </p14:cNvPr>
              <p14:cNvContentPartPr/>
              <p14:nvPr/>
            </p14:nvContentPartPr>
            <p14:xfrm>
              <a:off x="2259049" y="1662748"/>
              <a:ext cx="360" cy="360"/>
            </p14:xfrm>
          </p:contentPart>
        </mc:Choice>
        <mc:Fallback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1A52552B-E28C-B095-EF7A-414BB5EEDE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4729" y="16584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AE3CD69B-33BD-9D4D-5D08-4EA6DF7C9C46}"/>
                  </a:ext>
                </a:extLst>
              </p14:cNvPr>
              <p14:cNvContentPartPr/>
              <p14:nvPr/>
            </p14:nvContentPartPr>
            <p14:xfrm>
              <a:off x="1375969" y="270988"/>
              <a:ext cx="360" cy="360"/>
            </p14:xfrm>
          </p:contentPart>
        </mc:Choice>
        <mc:Fallback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AE3CD69B-33BD-9D4D-5D08-4EA6DF7C9C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49" y="266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C76B2388-81F6-33D0-A652-498F36E6C77A}"/>
                  </a:ext>
                </a:extLst>
              </p14:cNvPr>
              <p14:cNvContentPartPr/>
              <p14:nvPr/>
            </p14:nvContentPartPr>
            <p14:xfrm>
              <a:off x="8352409" y="401308"/>
              <a:ext cx="360" cy="360"/>
            </p14:xfrm>
          </p:contentPart>
        </mc:Choice>
        <mc:Fallback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C76B2388-81F6-33D0-A652-498F36E6C7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8089" y="396988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C4D77B2F-EA2D-FD56-F85C-7EAC6AF56AC3}"/>
              </a:ext>
            </a:extLst>
          </p:cNvPr>
          <p:cNvSpPr txBox="1"/>
          <p:nvPr/>
        </p:nvSpPr>
        <p:spPr>
          <a:xfrm>
            <a:off x="2172093" y="6376612"/>
            <a:ext cx="469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“Pronoun sharing and </a:t>
            </a:r>
            <a:r>
              <a:rPr lang="en-GB" sz="1200" err="1">
                <a:solidFill>
                  <a:schemeClr val="bg1"/>
                </a:solidFill>
              </a:rPr>
              <a:t>stancetaking</a:t>
            </a:r>
            <a:r>
              <a:rPr lang="en-GB" sz="1200">
                <a:solidFill>
                  <a:schemeClr val="bg1"/>
                </a:solidFill>
              </a:rPr>
              <a:t>: political and cultural (dis)alignment”</a:t>
            </a:r>
          </a:p>
          <a:p>
            <a:pPr algn="ctr"/>
            <a:r>
              <a:rPr lang="en-GB" sz="1200">
                <a:solidFill>
                  <a:schemeClr val="bg1"/>
                </a:solidFill>
              </a:rPr>
              <a:t>ann.coady@univ.montp3.fr </a:t>
            </a:r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FB92921-FF92-681F-A0B8-3857835D1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5574" y="6356350"/>
            <a:ext cx="560438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14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25" name="Snip Same-side Corner of Rectangle 8">
            <a:extLst>
              <a:ext uri="{FF2B5EF4-FFF2-40B4-BE49-F238E27FC236}">
                <a16:creationId xmlns:a16="http://schemas.microsoft.com/office/drawing/2014/main" id="{C690F9DD-98CD-43E5-3BFE-9A124688D2DA}"/>
              </a:ext>
            </a:extLst>
          </p:cNvPr>
          <p:cNvSpPr/>
          <p:nvPr/>
        </p:nvSpPr>
        <p:spPr>
          <a:xfrm>
            <a:off x="211576" y="84767"/>
            <a:ext cx="1722169" cy="495114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6" name="Snip Same-side Corner of Rectangle 9">
            <a:extLst>
              <a:ext uri="{FF2B5EF4-FFF2-40B4-BE49-F238E27FC236}">
                <a16:creationId xmlns:a16="http://schemas.microsoft.com/office/drawing/2014/main" id="{AEE2D79F-A00E-2B3B-8936-542312F81FBA}"/>
              </a:ext>
            </a:extLst>
          </p:cNvPr>
          <p:cNvSpPr/>
          <p:nvPr/>
        </p:nvSpPr>
        <p:spPr>
          <a:xfrm>
            <a:off x="1950493" y="72633"/>
            <a:ext cx="1722168" cy="498456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bIns="7200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CONCEPTUAL FRAMEWORK</a:t>
            </a:r>
          </a:p>
        </p:txBody>
      </p:sp>
      <p:sp>
        <p:nvSpPr>
          <p:cNvPr id="27" name="Snip Same-side Corner of Rectangle 11">
            <a:extLst>
              <a:ext uri="{FF2B5EF4-FFF2-40B4-BE49-F238E27FC236}">
                <a16:creationId xmlns:a16="http://schemas.microsoft.com/office/drawing/2014/main" id="{29DA05F1-154E-2DF9-2C6E-70C475994802}"/>
              </a:ext>
            </a:extLst>
          </p:cNvPr>
          <p:cNvSpPr/>
          <p:nvPr/>
        </p:nvSpPr>
        <p:spPr>
          <a:xfrm>
            <a:off x="5434876" y="0"/>
            <a:ext cx="1725488" cy="579883"/>
          </a:xfrm>
          <a:prstGeom prst="snip2Same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92D050"/>
                </a:solidFill>
              </a:rPr>
              <a:t>RESULTS &amp; ANALYSIS</a:t>
            </a:r>
          </a:p>
        </p:txBody>
      </p:sp>
      <p:sp>
        <p:nvSpPr>
          <p:cNvPr id="28" name="Snip Same-side Corner of Rectangle 13">
            <a:extLst>
              <a:ext uri="{FF2B5EF4-FFF2-40B4-BE49-F238E27FC236}">
                <a16:creationId xmlns:a16="http://schemas.microsoft.com/office/drawing/2014/main" id="{749101D6-5546-087F-8312-3FDDB1029827}"/>
              </a:ext>
            </a:extLst>
          </p:cNvPr>
          <p:cNvSpPr/>
          <p:nvPr/>
        </p:nvSpPr>
        <p:spPr>
          <a:xfrm>
            <a:off x="7160364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CONCL</a:t>
            </a:r>
          </a:p>
        </p:txBody>
      </p:sp>
      <p:sp>
        <p:nvSpPr>
          <p:cNvPr id="29" name="Snip Same-side Corner of Rectangle 11">
            <a:extLst>
              <a:ext uri="{FF2B5EF4-FFF2-40B4-BE49-F238E27FC236}">
                <a16:creationId xmlns:a16="http://schemas.microsoft.com/office/drawing/2014/main" id="{7B16701D-ACB0-EFF2-22C7-5986EFBF85E0}"/>
              </a:ext>
            </a:extLst>
          </p:cNvPr>
          <p:cNvSpPr/>
          <p:nvPr/>
        </p:nvSpPr>
        <p:spPr>
          <a:xfrm>
            <a:off x="3689409" y="75856"/>
            <a:ext cx="1725488" cy="498457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CORPUS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CE86D6-D561-8240-7783-837D1EC1DF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" y="1656227"/>
            <a:ext cx="4371779" cy="26080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B4CA8A-9F7D-9CB8-F459-D5EF57E0CE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57" y="1641336"/>
            <a:ext cx="4551627" cy="260802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2662CAF-AA54-D7B8-D8F7-60CCE1F49E5D}"/>
              </a:ext>
            </a:extLst>
          </p:cNvPr>
          <p:cNvSpPr txBox="1"/>
          <p:nvPr/>
        </p:nvSpPr>
        <p:spPr>
          <a:xfrm>
            <a:off x="530535" y="5088262"/>
            <a:ext cx="80432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Graham, J., </a:t>
            </a:r>
            <a:r>
              <a:rPr lang="fr-FR" dirty="0" err="1">
                <a:solidFill>
                  <a:schemeClr val="bg1"/>
                </a:solidFill>
              </a:rPr>
              <a:t>Haidt</a:t>
            </a:r>
            <a:r>
              <a:rPr lang="fr-FR" dirty="0">
                <a:solidFill>
                  <a:schemeClr val="bg1"/>
                </a:solidFill>
              </a:rPr>
              <a:t>, J., &amp; </a:t>
            </a:r>
            <a:r>
              <a:rPr lang="fr-FR" dirty="0" err="1">
                <a:solidFill>
                  <a:schemeClr val="bg1"/>
                </a:solidFill>
              </a:rPr>
              <a:t>Nosek</a:t>
            </a:r>
            <a:r>
              <a:rPr lang="fr-FR" dirty="0">
                <a:solidFill>
                  <a:schemeClr val="bg1"/>
                </a:solidFill>
              </a:rPr>
              <a:t>, B. A. (2009). « </a:t>
            </a:r>
            <a:r>
              <a:rPr lang="fr-FR" dirty="0" err="1">
                <a:solidFill>
                  <a:schemeClr val="bg1"/>
                </a:solidFill>
              </a:rPr>
              <a:t>Liberals</a:t>
            </a:r>
            <a:r>
              <a:rPr lang="fr-FR" dirty="0">
                <a:solidFill>
                  <a:schemeClr val="bg1"/>
                </a:solidFill>
              </a:rPr>
              <a:t> and conservatives </a:t>
            </a:r>
            <a:r>
              <a:rPr lang="fr-FR" dirty="0" err="1">
                <a:solidFill>
                  <a:schemeClr val="bg1"/>
                </a:solidFill>
              </a:rPr>
              <a:t>rely</a:t>
            </a:r>
            <a:r>
              <a:rPr lang="fr-FR" dirty="0">
                <a:solidFill>
                  <a:schemeClr val="bg1"/>
                </a:solidFill>
              </a:rPr>
              <a:t> on </a:t>
            </a:r>
            <a:r>
              <a:rPr lang="fr-FR" dirty="0" err="1">
                <a:solidFill>
                  <a:schemeClr val="bg1"/>
                </a:solidFill>
              </a:rPr>
              <a:t>different</a:t>
            </a:r>
            <a:r>
              <a:rPr lang="fr-FR" dirty="0">
                <a:solidFill>
                  <a:schemeClr val="bg1"/>
                </a:solidFill>
              </a:rPr>
              <a:t> sets of moral </a:t>
            </a:r>
            <a:r>
              <a:rPr lang="fr-FR" dirty="0" err="1">
                <a:solidFill>
                  <a:schemeClr val="bg1"/>
                </a:solidFill>
              </a:rPr>
              <a:t>foundations</a:t>
            </a:r>
            <a:r>
              <a:rPr lang="fr-FR" dirty="0">
                <a:solidFill>
                  <a:schemeClr val="bg1"/>
                </a:solidFill>
              </a:rPr>
              <a:t> ». </a:t>
            </a:r>
            <a:r>
              <a:rPr lang="fr-FR" i="1" dirty="0">
                <a:solidFill>
                  <a:schemeClr val="bg1"/>
                </a:solidFill>
              </a:rPr>
              <a:t>Journal of </a:t>
            </a:r>
            <a:r>
              <a:rPr lang="fr-FR" i="1" dirty="0" err="1">
                <a:solidFill>
                  <a:schemeClr val="bg1"/>
                </a:solidFill>
              </a:rPr>
              <a:t>Personality</a:t>
            </a:r>
            <a:r>
              <a:rPr lang="fr-FR" i="1" dirty="0">
                <a:solidFill>
                  <a:schemeClr val="bg1"/>
                </a:solidFill>
              </a:rPr>
              <a:t> and Social Psychology</a:t>
            </a:r>
            <a:r>
              <a:rPr lang="fr-FR" dirty="0">
                <a:solidFill>
                  <a:schemeClr val="bg1"/>
                </a:solidFill>
              </a:rPr>
              <a:t>, 96(5), 1029-1046.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22CBB6-0CBE-BD20-C43E-6CF4E62F660B}"/>
              </a:ext>
            </a:extLst>
          </p:cNvPr>
          <p:cNvSpPr txBox="1"/>
          <p:nvPr/>
        </p:nvSpPr>
        <p:spPr>
          <a:xfrm>
            <a:off x="622071" y="919867"/>
            <a:ext cx="8043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MORAL FOUNDATIONS THEORY</a:t>
            </a:r>
          </a:p>
        </p:txBody>
      </p:sp>
    </p:spTree>
    <p:extLst>
      <p:ext uri="{BB962C8B-B14F-4D97-AF65-F5344CB8AC3E}">
        <p14:creationId xmlns:p14="http://schemas.microsoft.com/office/powerpoint/2010/main" val="1969252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6EA27F-8439-2986-2A79-C9DD5636C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E591B434-D340-EBFC-C81D-D165E891321C}"/>
                  </a:ext>
                </a:extLst>
              </p14:cNvPr>
              <p14:cNvContentPartPr/>
              <p14:nvPr/>
            </p14:nvContentPartPr>
            <p14:xfrm>
              <a:off x="1535449" y="199348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E591B434-D340-EBFC-C81D-D165E89132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1129" y="1950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67424237-6BCB-FB15-9329-4C65C4337B7D}"/>
                  </a:ext>
                </a:extLst>
              </p14:cNvPr>
              <p14:cNvContentPartPr/>
              <p14:nvPr/>
            </p14:nvContentPartPr>
            <p14:xfrm>
              <a:off x="1514569" y="245428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7424237-6BCB-FB15-9329-4C65C4337B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0249" y="2411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4661772F-74B0-CAF4-F27B-4691FC7A4634}"/>
                  </a:ext>
                </a:extLst>
              </p14:cNvPr>
              <p14:cNvContentPartPr/>
              <p14:nvPr/>
            </p14:nvContentPartPr>
            <p14:xfrm>
              <a:off x="2549209" y="1515508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4661772F-74B0-CAF4-F27B-4691FC7A46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4889" y="151118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D5E80FCD-27CB-E48B-5364-DB84D90F1338}"/>
                  </a:ext>
                </a:extLst>
              </p14:cNvPr>
              <p14:cNvContentPartPr/>
              <p14:nvPr/>
            </p14:nvContentPartPr>
            <p14:xfrm>
              <a:off x="1442929" y="346588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D5E80FCD-27CB-E48B-5364-DB84D90F133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8609" y="3422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8A6D6E4C-D13D-1FC9-196F-1533E3F60316}"/>
                  </a:ext>
                </a:extLst>
              </p14:cNvPr>
              <p14:cNvContentPartPr/>
              <p14:nvPr/>
            </p14:nvContentPartPr>
            <p14:xfrm>
              <a:off x="2259049" y="1662748"/>
              <a:ext cx="360" cy="3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8A6D6E4C-D13D-1FC9-196F-1533E3F603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4729" y="16584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D1D69666-BDC3-02AF-497B-53A34B8C185E}"/>
                  </a:ext>
                </a:extLst>
              </p14:cNvPr>
              <p14:cNvContentPartPr/>
              <p14:nvPr/>
            </p14:nvContentPartPr>
            <p14:xfrm>
              <a:off x="1375969" y="270988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D1D69666-BDC3-02AF-497B-53A34B8C18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49" y="266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0C410A75-8F66-82E3-D7B7-A9A1BCC469B3}"/>
                  </a:ext>
                </a:extLst>
              </p14:cNvPr>
              <p14:cNvContentPartPr/>
              <p14:nvPr/>
            </p14:nvContentPartPr>
            <p14:xfrm>
              <a:off x="8352409" y="401308"/>
              <a:ext cx="360" cy="3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0C410A75-8F66-82E3-D7B7-A9A1BCC469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8089" y="396988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C5C18DC-2116-0965-EC23-7D2290FA2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9888" y="6356350"/>
            <a:ext cx="493844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15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444E91-BC01-BF21-B8FE-10B1C7690A80}"/>
              </a:ext>
            </a:extLst>
          </p:cNvPr>
          <p:cNvSpPr txBox="1"/>
          <p:nvPr/>
        </p:nvSpPr>
        <p:spPr>
          <a:xfrm>
            <a:off x="733350" y="532345"/>
            <a:ext cx="7114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FF40FF"/>
                </a:solidFill>
                <a:latin typeface="+mj-lt"/>
              </a:rPr>
              <a:t>THE INDEXICAL FIELD OF PRONOUN SHARING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A2C4E91-6FFC-54B9-1D68-9FDA53115574}"/>
              </a:ext>
            </a:extLst>
          </p:cNvPr>
          <p:cNvSpPr txBox="1"/>
          <p:nvPr/>
        </p:nvSpPr>
        <p:spPr>
          <a:xfrm>
            <a:off x="302326" y="4399447"/>
            <a:ext cx="845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FFA3FF"/>
                </a:solidFill>
              </a:rPr>
              <a:t>····································· ZERO-ORDER INDEXICALITY (stances) ······································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8604C9B-3167-8C17-0460-E01403B2DB4D}"/>
              </a:ext>
            </a:extLst>
          </p:cNvPr>
          <p:cNvSpPr txBox="1"/>
          <p:nvPr/>
        </p:nvSpPr>
        <p:spPr>
          <a:xfrm>
            <a:off x="87544" y="5039002"/>
            <a:ext cx="21806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[VIRTUE-SIGNALLING] 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73A4AEB-E373-A4CD-B5C7-581D884C04F7}"/>
              </a:ext>
            </a:extLst>
          </p:cNvPr>
          <p:cNvSpPr txBox="1"/>
          <p:nvPr/>
        </p:nvSpPr>
        <p:spPr>
          <a:xfrm>
            <a:off x="626717" y="4750103"/>
            <a:ext cx="32551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[CARING / ALLYSHIP / SOLIDARITY]</a:t>
            </a:r>
            <a:r>
              <a:rPr lang="fr-FR" sz="1400">
                <a:solidFill>
                  <a:schemeClr val="bg1"/>
                </a:solidFill>
                <a:effectLst/>
              </a:rPr>
              <a:t> 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2914C33-270F-C7FE-E044-1CB149FBFCE3}"/>
              </a:ext>
            </a:extLst>
          </p:cNvPr>
          <p:cNvSpPr txBox="1"/>
          <p:nvPr/>
        </p:nvSpPr>
        <p:spPr>
          <a:xfrm>
            <a:off x="2620887" y="6236393"/>
            <a:ext cx="1117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[POLITE]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239186B-5E63-B4BD-5E64-A8BB641027C9}"/>
              </a:ext>
            </a:extLst>
          </p:cNvPr>
          <p:cNvSpPr txBox="1"/>
          <p:nvPr/>
        </p:nvSpPr>
        <p:spPr>
          <a:xfrm>
            <a:off x="2142461" y="5065477"/>
            <a:ext cx="1560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[CONFORMING]</a:t>
            </a:r>
            <a:r>
              <a:rPr lang="fr-FR" sz="1400">
                <a:solidFill>
                  <a:schemeClr val="bg1"/>
                </a:solidFill>
                <a:effectLst/>
              </a:rPr>
              <a:t> 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7C762CC-D050-BC74-8840-025F3403B7B4}"/>
              </a:ext>
            </a:extLst>
          </p:cNvPr>
          <p:cNvSpPr txBox="1"/>
          <p:nvPr/>
        </p:nvSpPr>
        <p:spPr>
          <a:xfrm>
            <a:off x="2546450" y="5874881"/>
            <a:ext cx="12920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[POLITICAL]</a:t>
            </a:r>
            <a:r>
              <a:rPr lang="fr-FR" sz="1400">
                <a:solidFill>
                  <a:schemeClr val="bg1"/>
                </a:solidFill>
                <a:effectLst/>
              </a:rPr>
              <a:t> 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AEA7156-E7C5-AE63-9E0B-23782316E1EF}"/>
              </a:ext>
            </a:extLst>
          </p:cNvPr>
          <p:cNvSpPr txBox="1"/>
          <p:nvPr/>
        </p:nvSpPr>
        <p:spPr>
          <a:xfrm>
            <a:off x="62990" y="5705947"/>
            <a:ext cx="25768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[STANCE ON GENDER:</a:t>
            </a:r>
          </a:p>
          <a:p>
            <a:pPr algn="ctr"/>
            <a:r>
              <a:rPr lang="en-GB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AN INNATE FEELING / PERFORMANCE / NOT OBVIOUS / DECOUPLED FROM SEX] 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22BDC10-ADAB-B8CC-9EDE-00ADF885A640}"/>
              </a:ext>
            </a:extLst>
          </p:cNvPr>
          <p:cNvSpPr txBox="1"/>
          <p:nvPr/>
        </p:nvSpPr>
        <p:spPr>
          <a:xfrm>
            <a:off x="6922801" y="6202923"/>
            <a:ext cx="1130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kern="1800">
                <a:solidFill>
                  <a:srgbClr val="92D05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[IMPOLITE]</a:t>
            </a:r>
            <a:r>
              <a:rPr lang="fr-FR" sz="1400">
                <a:solidFill>
                  <a:srgbClr val="92D050"/>
                </a:solidFill>
                <a:effectLst/>
              </a:rPr>
              <a:t> 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A9D98A4-9FD3-CBFC-730B-4E5CE9E34171}"/>
              </a:ext>
            </a:extLst>
          </p:cNvPr>
          <p:cNvSpPr txBox="1"/>
          <p:nvPr/>
        </p:nvSpPr>
        <p:spPr>
          <a:xfrm>
            <a:off x="4283718" y="5472261"/>
            <a:ext cx="2814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kern="1800">
                <a:solidFill>
                  <a:srgbClr val="92D05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[DON’T CARE / INDIFFERENT]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C4F01D1-A21A-D66E-2B8D-9C83F77D058C}"/>
              </a:ext>
            </a:extLst>
          </p:cNvPr>
          <p:cNvSpPr txBox="1"/>
          <p:nvPr/>
        </p:nvSpPr>
        <p:spPr>
          <a:xfrm>
            <a:off x="6654553" y="5798138"/>
            <a:ext cx="2386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kern="1800">
                <a:solidFill>
                  <a:srgbClr val="92D05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[INDEPENDENT-MINDED] 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FF6EC940-F91A-C6F5-1D9B-79C9C0E61295}"/>
              </a:ext>
            </a:extLst>
          </p:cNvPr>
          <p:cNvSpPr txBox="1"/>
          <p:nvPr/>
        </p:nvSpPr>
        <p:spPr>
          <a:xfrm>
            <a:off x="4132261" y="6130556"/>
            <a:ext cx="22338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kern="1800">
                <a:solidFill>
                  <a:srgbClr val="92D05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[BLEND IN/LOW PROFILE] 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58C3B6F-82AC-BAEC-3B51-66FCA02D55AB}"/>
              </a:ext>
            </a:extLst>
          </p:cNvPr>
          <p:cNvSpPr txBox="1"/>
          <p:nvPr/>
        </p:nvSpPr>
        <p:spPr>
          <a:xfrm>
            <a:off x="7049082" y="5524506"/>
            <a:ext cx="20319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kern="1800">
                <a:solidFill>
                  <a:srgbClr val="92D05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</a:t>
            </a:r>
            <a:r>
              <a:rPr lang="en-US" sz="1400" kern="180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COMMON SENSE</a:t>
            </a:r>
            <a:r>
              <a:rPr lang="en-GB" sz="1400" kern="1800">
                <a:solidFill>
                  <a:srgbClr val="92D05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] 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D684C7D0-8907-6A69-A9A3-E4C9AACF1AD4}"/>
              </a:ext>
            </a:extLst>
          </p:cNvPr>
          <p:cNvSpPr txBox="1"/>
          <p:nvPr/>
        </p:nvSpPr>
        <p:spPr>
          <a:xfrm>
            <a:off x="4632448" y="6403188"/>
            <a:ext cx="1200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92D050"/>
                </a:solidFill>
                <a:effectLst/>
                <a:ea typeface="Calibri" panose="020F0502020204030204" pitchFamily="34" charset="0"/>
              </a:rPr>
              <a:t>[PRIVATE]</a:t>
            </a:r>
            <a:r>
              <a:rPr lang="fr-FR" sz="1400" dirty="0">
                <a:solidFill>
                  <a:srgbClr val="92D050"/>
                </a:solidFill>
                <a:effectLst/>
              </a:rPr>
              <a:t> </a:t>
            </a:r>
            <a:endParaRPr lang="fr-FR" sz="1400" dirty="0">
              <a:solidFill>
                <a:srgbClr val="92D050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AD7BCD4-2796-773E-CE58-C16F18E7703D}"/>
              </a:ext>
            </a:extLst>
          </p:cNvPr>
          <p:cNvSpPr txBox="1"/>
          <p:nvPr/>
        </p:nvSpPr>
        <p:spPr>
          <a:xfrm>
            <a:off x="6917529" y="5137221"/>
            <a:ext cx="20343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92D050"/>
                </a:solidFill>
                <a:effectLst/>
                <a:ea typeface="Calibri" panose="020F0502020204030204" pitchFamily="34" charset="0"/>
              </a:rPr>
              <a:t>[AVOIDING POLITICS]</a:t>
            </a:r>
            <a:r>
              <a:rPr lang="fr-FR" sz="1400">
                <a:solidFill>
                  <a:srgbClr val="92D050"/>
                </a:solidFill>
                <a:effectLst/>
              </a:rPr>
              <a:t> 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4319A73E-A1D4-00E1-1597-4AC80F606411}"/>
              </a:ext>
            </a:extLst>
          </p:cNvPr>
          <p:cNvSpPr txBox="1"/>
          <p:nvPr/>
        </p:nvSpPr>
        <p:spPr>
          <a:xfrm>
            <a:off x="3754664" y="5807301"/>
            <a:ext cx="3495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92D050"/>
                </a:solidFill>
                <a:effectLst/>
                <a:ea typeface="Calibri" panose="020F0502020204030204" pitchFamily="34" charset="0"/>
              </a:rPr>
              <a:t>[AVOIDING </a:t>
            </a:r>
            <a:r>
              <a:rPr lang="en-GB" sz="1400" kern="1800">
                <a:solidFill>
                  <a:srgbClr val="92D05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VIRTUE-SIGNALLING]</a:t>
            </a:r>
            <a:r>
              <a:rPr lang="fr-FR" sz="1400">
                <a:solidFill>
                  <a:srgbClr val="92D050"/>
                </a:solidFill>
                <a:effectLst/>
              </a:rPr>
              <a:t> 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107ACE58-003A-6610-161D-F5838256A2A9}"/>
              </a:ext>
            </a:extLst>
          </p:cNvPr>
          <p:cNvSpPr txBox="1"/>
          <p:nvPr/>
        </p:nvSpPr>
        <p:spPr>
          <a:xfrm>
            <a:off x="2418267" y="3757328"/>
            <a:ext cx="10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[LGBTQIA+</a:t>
            </a:r>
            <a:r>
              <a:rPr lang="fr-FR" sz="14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613895EC-A7BE-95C5-4BF8-D7FF058B05B5}"/>
              </a:ext>
            </a:extLst>
          </p:cNvPr>
          <p:cNvSpPr txBox="1"/>
          <p:nvPr/>
        </p:nvSpPr>
        <p:spPr>
          <a:xfrm>
            <a:off x="360831" y="4074168"/>
            <a:ext cx="2887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[LEFT-LEANING / PROGRESSIVES</a:t>
            </a:r>
            <a:r>
              <a:rPr lang="fr-FR" sz="14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840976AB-84AF-109E-35A7-2E8E5439F0C8}"/>
              </a:ext>
            </a:extLst>
          </p:cNvPr>
          <p:cNvSpPr txBox="1"/>
          <p:nvPr/>
        </p:nvSpPr>
        <p:spPr>
          <a:xfrm>
            <a:off x="294534" y="3453515"/>
            <a:ext cx="1331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[YOUNGER PPL]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A2E38900-3467-05E5-9A6F-C61F230139F9}"/>
              </a:ext>
            </a:extLst>
          </p:cNvPr>
          <p:cNvSpPr txBox="1"/>
          <p:nvPr/>
        </p:nvSpPr>
        <p:spPr>
          <a:xfrm>
            <a:off x="733350" y="3739641"/>
            <a:ext cx="1626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[QUEER FEMINISTS</a:t>
            </a:r>
            <a:r>
              <a:rPr lang="fr-FR" sz="14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251ECA51-070C-D9EB-4C6E-9B7044013D78}"/>
              </a:ext>
            </a:extLst>
          </p:cNvPr>
          <p:cNvSpPr txBox="1"/>
          <p:nvPr/>
        </p:nvSpPr>
        <p:spPr>
          <a:xfrm>
            <a:off x="4017570" y="3661785"/>
            <a:ext cx="2941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[GENDER CRITICAL FEMINISTS</a:t>
            </a:r>
            <a:r>
              <a:rPr lang="fr-FR" sz="1400" kern="1800">
                <a:solidFill>
                  <a:srgbClr val="92D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89F0EA4C-EBE0-B8C9-AF76-A1BE35A254E1}"/>
              </a:ext>
            </a:extLst>
          </p:cNvPr>
          <p:cNvSpPr txBox="1"/>
          <p:nvPr/>
        </p:nvSpPr>
        <p:spPr>
          <a:xfrm>
            <a:off x="5491223" y="4045958"/>
            <a:ext cx="32140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[RIGHT-LEANING / CONSERVATIVES</a:t>
            </a:r>
            <a:r>
              <a:rPr lang="fr-FR" sz="1400" kern="1800">
                <a:solidFill>
                  <a:srgbClr val="92D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B162921-D367-4824-9815-6474531575CA}"/>
              </a:ext>
            </a:extLst>
          </p:cNvPr>
          <p:cNvSpPr txBox="1"/>
          <p:nvPr/>
        </p:nvSpPr>
        <p:spPr>
          <a:xfrm>
            <a:off x="381413" y="901152"/>
            <a:ext cx="825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FFA3FF"/>
                </a:solidFill>
              </a:rPr>
              <a:t>······································· 3rd ORDER (</a:t>
            </a:r>
            <a:r>
              <a:rPr lang="en-US" b="1" kern="1800">
                <a:solidFill>
                  <a:srgbClr val="FFA3FF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enregistered voices</a:t>
            </a:r>
            <a:r>
              <a:rPr lang="fr-FR" b="1" kern="1800">
                <a:solidFill>
                  <a:srgbClr val="FFA3FF"/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) </a:t>
            </a:r>
            <a:r>
              <a:rPr lang="fr-FR" b="1">
                <a:solidFill>
                  <a:srgbClr val="FFA3FF"/>
                </a:solidFill>
              </a:rPr>
              <a:t>········································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43FE6225-7FFF-2AD2-8FE6-059D7106C5EE}"/>
              </a:ext>
            </a:extLst>
          </p:cNvPr>
          <p:cNvSpPr txBox="1"/>
          <p:nvPr/>
        </p:nvSpPr>
        <p:spPr>
          <a:xfrm>
            <a:off x="381413" y="1642499"/>
            <a:ext cx="825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FFA3FF"/>
                </a:solidFill>
              </a:rPr>
              <a:t>······························ 2nd ORDER (</a:t>
            </a:r>
            <a:r>
              <a:rPr lang="en-US" b="1" kern="1800">
                <a:solidFill>
                  <a:srgbClr val="FFA3FF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real or imagined characteristics)</a:t>
            </a:r>
            <a:r>
              <a:rPr lang="fr-FR" b="1">
                <a:solidFill>
                  <a:srgbClr val="FFA3FF"/>
                </a:solidFill>
                <a:effectLst/>
              </a:rPr>
              <a:t> </a:t>
            </a:r>
            <a:r>
              <a:rPr lang="fr-FR" b="1">
                <a:solidFill>
                  <a:srgbClr val="FFA3FF"/>
                </a:solidFill>
              </a:rPr>
              <a:t> ·····························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8AB64449-3F37-6964-FBAF-5242D4DB04E7}"/>
              </a:ext>
            </a:extLst>
          </p:cNvPr>
          <p:cNvSpPr txBox="1"/>
          <p:nvPr/>
        </p:nvSpPr>
        <p:spPr>
          <a:xfrm>
            <a:off x="509500" y="2286881"/>
            <a:ext cx="8095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[WOKE</a:t>
            </a:r>
            <a:r>
              <a:rPr lang="fr-FR" sz="14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38E2B6BC-D2D9-1D99-CA4C-24965AE7CA53}"/>
              </a:ext>
            </a:extLst>
          </p:cNvPr>
          <p:cNvSpPr txBox="1"/>
          <p:nvPr/>
        </p:nvSpPr>
        <p:spPr>
          <a:xfrm>
            <a:off x="1319001" y="2260217"/>
            <a:ext cx="16557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[OPEN-MINDED</a:t>
            </a:r>
            <a:r>
              <a:rPr lang="fr-FR" sz="14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25029C0D-2751-A1D3-3C27-3BA9E3A0F15B}"/>
              </a:ext>
            </a:extLst>
          </p:cNvPr>
          <p:cNvSpPr txBox="1"/>
          <p:nvPr/>
        </p:nvSpPr>
        <p:spPr>
          <a:xfrm>
            <a:off x="335431" y="2553440"/>
            <a:ext cx="10375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[CARING</a:t>
            </a:r>
            <a:r>
              <a:rPr lang="fr-FR" sz="14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61018436-8757-537F-7559-FED067E21C23}"/>
              </a:ext>
            </a:extLst>
          </p:cNvPr>
          <p:cNvSpPr txBox="1"/>
          <p:nvPr/>
        </p:nvSpPr>
        <p:spPr>
          <a:xfrm>
            <a:off x="302326" y="5312472"/>
            <a:ext cx="20334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[SELF-RIGHTEOUS</a:t>
            </a:r>
            <a:r>
              <a:rPr lang="fr-FR" sz="1400" kern="1800">
                <a:solidFill>
                  <a:schemeClr val="bg1"/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1D254848-1D73-5DAC-43AC-236A5CD993FA}"/>
              </a:ext>
            </a:extLst>
          </p:cNvPr>
          <p:cNvSpPr txBox="1"/>
          <p:nvPr/>
        </p:nvSpPr>
        <p:spPr>
          <a:xfrm>
            <a:off x="1264625" y="2543632"/>
            <a:ext cx="25025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[PROTECTING THE OPPRESSED</a:t>
            </a:r>
            <a:r>
              <a:rPr lang="fr-FR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F4450642-CAC1-E22B-3B6C-729B109021EE}"/>
              </a:ext>
            </a:extLst>
          </p:cNvPr>
          <p:cNvSpPr txBox="1"/>
          <p:nvPr/>
        </p:nvSpPr>
        <p:spPr>
          <a:xfrm>
            <a:off x="302326" y="2000005"/>
            <a:ext cx="15759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[PROGRESSIVE</a:t>
            </a:r>
            <a:r>
              <a:rPr lang="fr-FR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209181FC-B999-BA98-3B4C-B8B885B0AAF1}"/>
              </a:ext>
            </a:extLst>
          </p:cNvPr>
          <p:cNvSpPr txBox="1"/>
          <p:nvPr/>
        </p:nvSpPr>
        <p:spPr>
          <a:xfrm>
            <a:off x="3023829" y="2281997"/>
            <a:ext cx="1090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[GUILLIBLE]</a:t>
            </a:r>
            <a:r>
              <a:rPr lang="fr-FR" sz="1400">
                <a:solidFill>
                  <a:schemeClr val="bg1"/>
                </a:solidFill>
                <a:effectLst/>
              </a:rPr>
              <a:t> 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E3693C44-7BE3-686F-B890-77B4135C99F3}"/>
              </a:ext>
            </a:extLst>
          </p:cNvPr>
          <p:cNvSpPr txBox="1"/>
          <p:nvPr/>
        </p:nvSpPr>
        <p:spPr>
          <a:xfrm>
            <a:off x="1754214" y="2022817"/>
            <a:ext cx="1698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[BRAINWASHED]</a:t>
            </a:r>
            <a:r>
              <a:rPr lang="fr-FR" sz="1400">
                <a:solidFill>
                  <a:schemeClr val="bg1"/>
                </a:solidFill>
                <a:effectLst/>
              </a:rPr>
              <a:t> 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53624294-4A3A-B394-173E-95CA3E640348}"/>
              </a:ext>
            </a:extLst>
          </p:cNvPr>
          <p:cNvSpPr txBox="1"/>
          <p:nvPr/>
        </p:nvSpPr>
        <p:spPr>
          <a:xfrm>
            <a:off x="6710481" y="3761292"/>
            <a:ext cx="2005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[RELIGIOUS BELIEVERS</a:t>
            </a:r>
            <a:r>
              <a:rPr lang="fr-FR" sz="1400" kern="1800">
                <a:solidFill>
                  <a:srgbClr val="92D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77EDFCAE-DBD2-7AE7-DA11-8454BFE3E2CE}"/>
              </a:ext>
            </a:extLst>
          </p:cNvPr>
          <p:cNvSpPr txBox="1"/>
          <p:nvPr/>
        </p:nvSpPr>
        <p:spPr>
          <a:xfrm>
            <a:off x="5238058" y="2059192"/>
            <a:ext cx="17292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[NARROW-MINDED</a:t>
            </a:r>
            <a:r>
              <a:rPr lang="fr-FR" sz="1400" kern="1800">
                <a:solidFill>
                  <a:srgbClr val="92D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73634A3B-D1E5-A712-FA79-A7B0FB2B068B}"/>
              </a:ext>
            </a:extLst>
          </p:cNvPr>
          <p:cNvSpPr txBox="1"/>
          <p:nvPr/>
        </p:nvSpPr>
        <p:spPr>
          <a:xfrm>
            <a:off x="5143064" y="2355246"/>
            <a:ext cx="17292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[OLD FASHIONED</a:t>
            </a:r>
            <a:r>
              <a:rPr lang="fr-FR" sz="1400" kern="1800">
                <a:solidFill>
                  <a:srgbClr val="92D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1E79AA1F-3409-3772-53D5-14B9E627B463}"/>
              </a:ext>
            </a:extLst>
          </p:cNvPr>
          <p:cNvSpPr txBox="1"/>
          <p:nvPr/>
        </p:nvSpPr>
        <p:spPr>
          <a:xfrm>
            <a:off x="6777612" y="2347867"/>
            <a:ext cx="15543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[TRADITIONAL</a:t>
            </a:r>
            <a:r>
              <a:rPr lang="fr-FR" sz="1400" kern="1800">
                <a:solidFill>
                  <a:srgbClr val="92D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BC888AE9-8428-B3F1-16A3-35DD11AADD5B}"/>
              </a:ext>
            </a:extLst>
          </p:cNvPr>
          <p:cNvSpPr txBox="1"/>
          <p:nvPr/>
        </p:nvSpPr>
        <p:spPr>
          <a:xfrm>
            <a:off x="5833001" y="2716996"/>
            <a:ext cx="22714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[COMMON SENSE / REALIST</a:t>
            </a:r>
            <a:r>
              <a:rPr lang="fr-FR" sz="1400" kern="1800">
                <a:solidFill>
                  <a:srgbClr val="92D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485CFB45-0A96-F628-7A63-EEDF5F91C40A}"/>
              </a:ext>
            </a:extLst>
          </p:cNvPr>
          <p:cNvSpPr txBox="1"/>
          <p:nvPr/>
        </p:nvSpPr>
        <p:spPr>
          <a:xfrm>
            <a:off x="914250" y="1205132"/>
            <a:ext cx="24564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[SOCIAL JUSTICE WARRIOR]</a:t>
            </a:r>
            <a:r>
              <a:rPr lang="fr-FR" sz="1400">
                <a:solidFill>
                  <a:schemeClr val="bg1"/>
                </a:solidFill>
                <a:effectLst/>
              </a:rPr>
              <a:t> 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1A9D0854-B5B0-3D86-11FB-5BA7C4F5A7B2}"/>
              </a:ext>
            </a:extLst>
          </p:cNvPr>
          <p:cNvSpPr txBox="1"/>
          <p:nvPr/>
        </p:nvSpPr>
        <p:spPr>
          <a:xfrm>
            <a:off x="1279925" y="1427851"/>
            <a:ext cx="1342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[WOKERATI]</a:t>
            </a:r>
            <a:r>
              <a:rPr lang="fr-FR" sz="1400">
                <a:solidFill>
                  <a:schemeClr val="bg1"/>
                </a:solidFill>
                <a:effectLst/>
              </a:rPr>
              <a:t> 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2E736E07-0DB5-8D6A-0A2A-A4BE4FD82514}"/>
              </a:ext>
            </a:extLst>
          </p:cNvPr>
          <p:cNvSpPr txBox="1"/>
          <p:nvPr/>
        </p:nvSpPr>
        <p:spPr>
          <a:xfrm>
            <a:off x="3184925" y="1292124"/>
            <a:ext cx="2052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[LEFT-WING ACADEMICS]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E177682C-5653-0917-B7F8-DE28A6583AE3}"/>
              </a:ext>
            </a:extLst>
          </p:cNvPr>
          <p:cNvSpPr txBox="1"/>
          <p:nvPr/>
        </p:nvSpPr>
        <p:spPr>
          <a:xfrm>
            <a:off x="5117034" y="1240740"/>
            <a:ext cx="16250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[“GENDER POLICE”</a:t>
            </a:r>
            <a:r>
              <a:rPr lang="fr-FR" sz="1400">
                <a:solidFill>
                  <a:schemeClr val="bg1"/>
                </a:solidFill>
                <a:effectLst/>
              </a:rPr>
              <a:t>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289326D3-1726-82A1-3E0F-7F973AEE4CBA}"/>
              </a:ext>
            </a:extLst>
          </p:cNvPr>
          <p:cNvSpPr txBox="1"/>
          <p:nvPr/>
        </p:nvSpPr>
        <p:spPr>
          <a:xfrm>
            <a:off x="3248671" y="2018295"/>
            <a:ext cx="15377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[TOTALITARIAN]</a:t>
            </a:r>
            <a:r>
              <a:rPr lang="fr-FR" sz="1400">
                <a:solidFill>
                  <a:schemeClr val="bg1"/>
                </a:solidFill>
                <a:effectLst/>
              </a:rPr>
              <a:t> 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36995684-8297-BE01-772F-0C581DFF7B9C}"/>
              </a:ext>
            </a:extLst>
          </p:cNvPr>
          <p:cNvSpPr txBox="1"/>
          <p:nvPr/>
        </p:nvSpPr>
        <p:spPr>
          <a:xfrm>
            <a:off x="6610919" y="1387369"/>
            <a:ext cx="22353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kern="1800">
                <a:solidFill>
                  <a:schemeClr val="bg1"/>
                </a:solidFill>
                <a:ea typeface="Times New Roman" panose="02020603050405020304" pitchFamily="18" charset="0"/>
                <a:cs typeface="Open Sans" panose="020B0606030504020204" pitchFamily="34" charset="0"/>
              </a:rPr>
              <a:t>[T</a:t>
            </a:r>
            <a:r>
              <a:rPr lang="fr-FR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HE </a:t>
            </a:r>
            <a:r>
              <a:rPr lang="en-US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“</a:t>
            </a:r>
            <a:r>
              <a:rPr lang="fr-FR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PRONOUN CROWD</a:t>
            </a:r>
            <a:r>
              <a:rPr lang="en-US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”]</a:t>
            </a:r>
            <a:r>
              <a:rPr lang="fr-FR" sz="1400">
                <a:solidFill>
                  <a:schemeClr val="bg1"/>
                </a:solidFill>
                <a:effectLst/>
              </a:rPr>
              <a:t> 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D6F653C2-7919-88CF-935D-C5F5D388ADA3}"/>
              </a:ext>
            </a:extLst>
          </p:cNvPr>
          <p:cNvSpPr txBox="1"/>
          <p:nvPr/>
        </p:nvSpPr>
        <p:spPr>
          <a:xfrm>
            <a:off x="7635801" y="4861171"/>
            <a:ext cx="12920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kern="1800">
                <a:solidFill>
                  <a:srgbClr val="92D05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[POLITICAL]</a:t>
            </a:r>
            <a:r>
              <a:rPr lang="fr-FR" sz="1400">
                <a:solidFill>
                  <a:srgbClr val="92D050"/>
                </a:solidFill>
                <a:effectLst/>
              </a:rPr>
              <a:t> 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8E6DBFF8-22FA-28C1-E6DD-B9CEDF23AAFF}"/>
              </a:ext>
            </a:extLst>
          </p:cNvPr>
          <p:cNvSpPr txBox="1"/>
          <p:nvPr/>
        </p:nvSpPr>
        <p:spPr>
          <a:xfrm>
            <a:off x="397536" y="2852076"/>
            <a:ext cx="2271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[POLITICALLY CORRECT</a:t>
            </a:r>
            <a:r>
              <a:rPr lang="fr-FR" sz="14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EAA420A4-E8C6-D25E-1D24-B073652C8368}"/>
              </a:ext>
            </a:extLst>
          </p:cNvPr>
          <p:cNvSpPr txBox="1"/>
          <p:nvPr/>
        </p:nvSpPr>
        <p:spPr>
          <a:xfrm>
            <a:off x="4284947" y="4741434"/>
            <a:ext cx="23225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kern="1800">
                <a:solidFill>
                  <a:srgbClr val="92D05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[STANCE ON GENDER:</a:t>
            </a:r>
          </a:p>
          <a:p>
            <a:pPr algn="ctr"/>
            <a:r>
              <a:rPr lang="en-GB" sz="1400" kern="1800">
                <a:solidFill>
                  <a:srgbClr val="92D050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A SYSTEM OF OPPRESSION / LINKED TO SEX / OBVIOUS]</a:t>
            </a:r>
            <a:r>
              <a:rPr lang="fr-FR" sz="1400">
                <a:solidFill>
                  <a:srgbClr val="92D050"/>
                </a:solidFill>
                <a:effectLst/>
              </a:rPr>
              <a:t> 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22ADB857-35D3-E898-A999-73D89B0021AC}"/>
              </a:ext>
            </a:extLst>
          </p:cNvPr>
          <p:cNvSpPr txBox="1"/>
          <p:nvPr/>
        </p:nvSpPr>
        <p:spPr>
          <a:xfrm>
            <a:off x="1745894" y="3457646"/>
            <a:ext cx="1331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[CIS-WOMEN</a:t>
            </a:r>
            <a:r>
              <a:rPr lang="fr-FR" sz="14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/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FFEF7BEA-6C6E-E025-6739-FA1FE39B9C0B}"/>
              </a:ext>
            </a:extLst>
          </p:cNvPr>
          <p:cNvSpPr txBox="1"/>
          <p:nvPr/>
        </p:nvSpPr>
        <p:spPr>
          <a:xfrm>
            <a:off x="4247898" y="4003772"/>
            <a:ext cx="11114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[OLDER PPL</a:t>
            </a:r>
            <a:r>
              <a:rPr lang="fr-FR" sz="1400" kern="1800">
                <a:solidFill>
                  <a:srgbClr val="92D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698C54FD-A52C-9438-C2B2-E9D990B2562C}"/>
              </a:ext>
            </a:extLst>
          </p:cNvPr>
          <p:cNvSpPr txBox="1"/>
          <p:nvPr/>
        </p:nvSpPr>
        <p:spPr>
          <a:xfrm>
            <a:off x="2258818" y="5567104"/>
            <a:ext cx="1292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[ABSURD]</a:t>
            </a:r>
            <a:r>
              <a:rPr lang="fr-FR" sz="1400">
                <a:solidFill>
                  <a:schemeClr val="bg1"/>
                </a:solidFill>
                <a:effectLst/>
              </a:rPr>
              <a:t> 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115" name="ZoneTexte 114">
            <a:extLst>
              <a:ext uri="{FF2B5EF4-FFF2-40B4-BE49-F238E27FC236}">
                <a16:creationId xmlns:a16="http://schemas.microsoft.com/office/drawing/2014/main" id="{B42DBB27-91FC-A2FF-BA45-DA8BF9F4917B}"/>
              </a:ext>
            </a:extLst>
          </p:cNvPr>
          <p:cNvSpPr txBox="1"/>
          <p:nvPr/>
        </p:nvSpPr>
        <p:spPr>
          <a:xfrm>
            <a:off x="2420917" y="2831867"/>
            <a:ext cx="1319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[VICTIMHOOD</a:t>
            </a:r>
            <a:r>
              <a:rPr lang="fr-FR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7BCB5473-C8C3-E99A-1DD8-237624ABD4B5}"/>
              </a:ext>
            </a:extLst>
          </p:cNvPr>
          <p:cNvSpPr txBox="1"/>
          <p:nvPr/>
        </p:nvSpPr>
        <p:spPr>
          <a:xfrm>
            <a:off x="3642386" y="2525608"/>
            <a:ext cx="13194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[SNOWFLAKE</a:t>
            </a:r>
            <a:r>
              <a:rPr lang="fr-FR" sz="1400" kern="180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C719AB0-D980-0A9C-F020-DBC88E6065A9}"/>
              </a:ext>
            </a:extLst>
          </p:cNvPr>
          <p:cNvSpPr txBox="1"/>
          <p:nvPr/>
        </p:nvSpPr>
        <p:spPr>
          <a:xfrm>
            <a:off x="392361" y="3132754"/>
            <a:ext cx="825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FFA3FF"/>
                </a:solidFill>
              </a:rPr>
              <a:t>··········································· 1st ORDER (groups of </a:t>
            </a:r>
            <a:r>
              <a:rPr lang="fr-FR" b="1" err="1">
                <a:solidFill>
                  <a:srgbClr val="FFA3FF"/>
                </a:solidFill>
              </a:rPr>
              <a:t>ppl</a:t>
            </a:r>
            <a:r>
              <a:rPr lang="fr-FR" b="1">
                <a:solidFill>
                  <a:srgbClr val="FFA3FF"/>
                </a:solidFill>
              </a:rPr>
              <a:t>) ··············································</a:t>
            </a:r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D769CE04-963B-829D-C20E-E46C361229EF}"/>
              </a:ext>
            </a:extLst>
          </p:cNvPr>
          <p:cNvSpPr txBox="1"/>
          <p:nvPr/>
        </p:nvSpPr>
        <p:spPr>
          <a:xfrm>
            <a:off x="6404363" y="3422845"/>
            <a:ext cx="993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800">
                <a:solidFill>
                  <a:srgbClr val="92D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[CIS-MEN</a:t>
            </a:r>
            <a:r>
              <a:rPr lang="fr-FR" sz="1400" kern="1800">
                <a:solidFill>
                  <a:srgbClr val="92D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]</a:t>
            </a:r>
            <a:endParaRPr lang="fr-FR" sz="1400">
              <a:solidFill>
                <a:srgbClr val="92D050"/>
              </a:solidFill>
            </a:endParaRPr>
          </a:p>
        </p:txBody>
      </p:sp>
      <p:sp>
        <p:nvSpPr>
          <p:cNvPr id="20" name="Snip Same-side Corner of Rectangle 8">
            <a:extLst>
              <a:ext uri="{FF2B5EF4-FFF2-40B4-BE49-F238E27FC236}">
                <a16:creationId xmlns:a16="http://schemas.microsoft.com/office/drawing/2014/main" id="{40EA57CF-1FE5-B890-1461-040C4B03ACA4}"/>
              </a:ext>
            </a:extLst>
          </p:cNvPr>
          <p:cNvSpPr/>
          <p:nvPr/>
        </p:nvSpPr>
        <p:spPr>
          <a:xfrm>
            <a:off x="211576" y="84767"/>
            <a:ext cx="1722169" cy="495114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INTRO</a:t>
            </a:r>
          </a:p>
        </p:txBody>
      </p:sp>
      <p:sp>
        <p:nvSpPr>
          <p:cNvPr id="22" name="Snip Same-side Corner of Rectangle 9">
            <a:extLst>
              <a:ext uri="{FF2B5EF4-FFF2-40B4-BE49-F238E27FC236}">
                <a16:creationId xmlns:a16="http://schemas.microsoft.com/office/drawing/2014/main" id="{FBA9B2A3-BB23-1130-D2FA-2854F12F9EFC}"/>
              </a:ext>
            </a:extLst>
          </p:cNvPr>
          <p:cNvSpPr/>
          <p:nvPr/>
        </p:nvSpPr>
        <p:spPr>
          <a:xfrm>
            <a:off x="1950493" y="72633"/>
            <a:ext cx="1722168" cy="498456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bIns="72000"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CONCEPTUAL FRAMEWORK</a:t>
            </a:r>
          </a:p>
        </p:txBody>
      </p:sp>
      <p:sp>
        <p:nvSpPr>
          <p:cNvPr id="23" name="Snip Same-side Corner of Rectangle 11">
            <a:extLst>
              <a:ext uri="{FF2B5EF4-FFF2-40B4-BE49-F238E27FC236}">
                <a16:creationId xmlns:a16="http://schemas.microsoft.com/office/drawing/2014/main" id="{AC79B2E4-9213-84F3-C129-581F78D61FD3}"/>
              </a:ext>
            </a:extLst>
          </p:cNvPr>
          <p:cNvSpPr/>
          <p:nvPr/>
        </p:nvSpPr>
        <p:spPr>
          <a:xfrm>
            <a:off x="5434876" y="0"/>
            <a:ext cx="1725488" cy="579883"/>
          </a:xfrm>
          <a:prstGeom prst="snip2Same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92D050"/>
                </a:solidFill>
              </a:rPr>
              <a:t>RESULTS &amp; ANALYSIS</a:t>
            </a:r>
          </a:p>
        </p:txBody>
      </p:sp>
      <p:sp>
        <p:nvSpPr>
          <p:cNvPr id="24" name="Snip Same-side Corner of Rectangle 13">
            <a:extLst>
              <a:ext uri="{FF2B5EF4-FFF2-40B4-BE49-F238E27FC236}">
                <a16:creationId xmlns:a16="http://schemas.microsoft.com/office/drawing/2014/main" id="{371F3651-EBFC-1130-93CA-8B21BD617BFF}"/>
              </a:ext>
            </a:extLst>
          </p:cNvPr>
          <p:cNvSpPr/>
          <p:nvPr/>
        </p:nvSpPr>
        <p:spPr>
          <a:xfrm>
            <a:off x="7160364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CONCL</a:t>
            </a:r>
          </a:p>
        </p:txBody>
      </p:sp>
      <p:sp>
        <p:nvSpPr>
          <p:cNvPr id="26" name="Snip Same-side Corner of Rectangle 11">
            <a:extLst>
              <a:ext uri="{FF2B5EF4-FFF2-40B4-BE49-F238E27FC236}">
                <a16:creationId xmlns:a16="http://schemas.microsoft.com/office/drawing/2014/main" id="{D749D054-A1D5-E00D-714A-A53D33CC4C87}"/>
              </a:ext>
            </a:extLst>
          </p:cNvPr>
          <p:cNvSpPr/>
          <p:nvPr/>
        </p:nvSpPr>
        <p:spPr>
          <a:xfrm>
            <a:off x="3689409" y="60622"/>
            <a:ext cx="1725488" cy="513692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CORPUS</a:t>
            </a:r>
          </a:p>
        </p:txBody>
      </p:sp>
    </p:spTree>
    <p:extLst>
      <p:ext uri="{BB962C8B-B14F-4D97-AF65-F5344CB8AC3E}">
        <p14:creationId xmlns:p14="http://schemas.microsoft.com/office/powerpoint/2010/main" val="2580438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54FA46E-E9CF-61DF-F544-4B28712D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0823" y="6356350"/>
            <a:ext cx="545689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16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B5FA4D-9238-3CAE-AE31-A2B2B2106BBD}"/>
              </a:ext>
            </a:extLst>
          </p:cNvPr>
          <p:cNvSpPr txBox="1"/>
          <p:nvPr/>
        </p:nvSpPr>
        <p:spPr>
          <a:xfrm>
            <a:off x="2172093" y="6325882"/>
            <a:ext cx="4736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”Pronoun sharing and </a:t>
            </a:r>
            <a:r>
              <a:rPr lang="en-GB" sz="1200" dirty="0" err="1">
                <a:solidFill>
                  <a:schemeClr val="bg1"/>
                </a:solidFill>
              </a:rPr>
              <a:t>stancetaking</a:t>
            </a:r>
            <a:r>
              <a:rPr lang="en-GB" sz="1200" dirty="0">
                <a:solidFill>
                  <a:schemeClr val="bg1"/>
                </a:solidFill>
              </a:rPr>
              <a:t>: political and cultural (dis)alignment”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ann.coady@univ.montp3.fr 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3BBC3A-3736-7E3C-4CCF-09B0A6B81AFC}"/>
              </a:ext>
            </a:extLst>
          </p:cNvPr>
          <p:cNvSpPr txBox="1"/>
          <p:nvPr/>
        </p:nvSpPr>
        <p:spPr>
          <a:xfrm>
            <a:off x="208746" y="167937"/>
            <a:ext cx="8787765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REFERENCES</a:t>
            </a:r>
          </a:p>
          <a:p>
            <a:endParaRPr lang="fr-FR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Brown, R. and Gilman, A. (1960) ‘The Pronouns of Power and Solidarity’, in T.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Sebeok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A. (ed.) </a:t>
            </a:r>
            <a:r>
              <a:rPr lang="en-GB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Style in Language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Boston: MIT Press, pp. 253–276.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Eckert, P. (2008) ‘Variation and the indexical field’, </a:t>
            </a:r>
            <a:r>
              <a:rPr lang="en-GB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Sociolinguistics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12(4), pp. 453–476. Available at: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https://doi.org/10.1111/j.1467-9841.2008.00374.x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Graham, J., Haidt, J. and Nosek, B., A. (2009) ‘Liberals and conservatives rely on different sets of moral foundations’, </a:t>
            </a:r>
            <a:r>
              <a:rPr lang="en-GB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Personality and Social Psychology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96(5), pp. 1029–46.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Kiesling, S.F. (2009) ‘Style as Stance: Stance as the Explanation for Patterns of Sociolinguistic Variation’, in A. Jaffe (ed.) </a:t>
            </a:r>
            <a:r>
              <a:rPr lang="en-GB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Stance: Sociolinguistic Perspectives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Oxford University Press, pp. 171–194.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King, B. and Crowley, A. (2024) ‘The future of pronouns in the online/offline nexus’, in L.L. Paterson (ed.) </a:t>
            </a:r>
            <a:r>
              <a:rPr lang="en-GB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Routledge Handbook of Pronouns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London: Routledge, pp. 74–85. Available at: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https://doi.org/10.4324/9781003349891-7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Silverstein, M. (1985) ‘Language and the Culture of Gender: At the intersection of Structure, Usage, and Ideology’, in E. Mertz and R.J. 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Parmentier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(eds) </a:t>
            </a:r>
            <a:r>
              <a:rPr lang="en-GB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Semiotic Mediation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Orlando: Orlando Academic </a:t>
            </a:r>
            <a:r>
              <a:rPr lang="fr-FR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fr-FR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pp. 219–259.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Thomas-Hébert, C. (2022) ‘Énonciation des pronoms et subjectivités militantes dans l’activisme étatsunien contemporain:’, </a:t>
            </a:r>
            <a:r>
              <a:rPr lang="fr-FR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Revue française d’études américaines</a:t>
            </a:r>
            <a:r>
              <a:rPr lang="fr-FR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N° 172(3), pp. 122–135.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Available at: 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https://doi.org/10.3917/rfea.172.0122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Tucker, L. and Jones, J. (2023) ‘Pronoun Lists in Profile Bios Display Increased Prevalence, Systematic Co-Presence With Other Keywords and Network Tie Clustering Among US Twitter Users 2015-2022’, </a:t>
            </a:r>
            <a:r>
              <a:rPr lang="en-GB" sz="14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Quantitative Description: Digital Media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1, pp. 1–35. Available at: https://</a:t>
            </a:r>
            <a:r>
              <a:rPr lang="en-GB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journalqd.org</a:t>
            </a: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/article/view/3884/2984.</a:t>
            </a: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412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DE3978B2-2C03-4749-A3D0-88A09EE04751}"/>
                  </a:ext>
                </a:extLst>
              </p14:cNvPr>
              <p14:cNvContentPartPr/>
              <p14:nvPr/>
            </p14:nvContentPartPr>
            <p14:xfrm>
              <a:off x="1535449" y="199348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DE3978B2-2C03-4749-A3D0-88A09EE047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1129" y="1950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1CAA2A49-FF5E-68B3-4F61-A21B5AA6E185}"/>
                  </a:ext>
                </a:extLst>
              </p14:cNvPr>
              <p14:cNvContentPartPr/>
              <p14:nvPr/>
            </p14:nvContentPartPr>
            <p14:xfrm>
              <a:off x="1514569" y="245428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1CAA2A49-FF5E-68B3-4F61-A21B5AA6E18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0249" y="2411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541072F8-3466-2817-E4BE-8DC9B1A50A0D}"/>
                  </a:ext>
                </a:extLst>
              </p14:cNvPr>
              <p14:cNvContentPartPr/>
              <p14:nvPr/>
            </p14:nvContentPartPr>
            <p14:xfrm>
              <a:off x="2549209" y="1515508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541072F8-3466-2817-E4BE-8DC9B1A50A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4889" y="151118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172FD266-28EF-B499-0C9C-D9344B3F0E53}"/>
                  </a:ext>
                </a:extLst>
              </p14:cNvPr>
              <p14:cNvContentPartPr/>
              <p14:nvPr/>
            </p14:nvContentPartPr>
            <p14:xfrm>
              <a:off x="1442929" y="346588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172FD266-28EF-B499-0C9C-D9344B3F0E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8609" y="3422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C1943F08-730A-6569-778D-B3000958C031}"/>
                  </a:ext>
                </a:extLst>
              </p14:cNvPr>
              <p14:cNvContentPartPr/>
              <p14:nvPr/>
            </p14:nvContentPartPr>
            <p14:xfrm>
              <a:off x="2259049" y="1662748"/>
              <a:ext cx="360" cy="3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C1943F08-730A-6569-778D-B3000958C0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4729" y="16584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55EAF339-5C31-8AD0-A258-32AE3C23DAAF}"/>
                  </a:ext>
                </a:extLst>
              </p14:cNvPr>
              <p14:cNvContentPartPr/>
              <p14:nvPr/>
            </p14:nvContentPartPr>
            <p14:xfrm>
              <a:off x="1375969" y="270988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55EAF339-5C31-8AD0-A258-32AE3C23DA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49" y="266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558B6A71-62C0-C1FD-BF93-86D0649BB97C}"/>
                  </a:ext>
                </a:extLst>
              </p14:cNvPr>
              <p14:cNvContentPartPr/>
              <p14:nvPr/>
            </p14:nvContentPartPr>
            <p14:xfrm>
              <a:off x="8352409" y="401308"/>
              <a:ext cx="360" cy="3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558B6A71-62C0-C1FD-BF93-86D0649BB9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8089" y="396988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247D088C-9759-EC39-A930-7551C100EADD}"/>
              </a:ext>
            </a:extLst>
          </p:cNvPr>
          <p:cNvSpPr txBox="1"/>
          <p:nvPr/>
        </p:nvSpPr>
        <p:spPr>
          <a:xfrm>
            <a:off x="2172093" y="6277756"/>
            <a:ext cx="469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“Pronoun sharing and </a:t>
            </a:r>
            <a:r>
              <a:rPr lang="en-GB" sz="1200" err="1">
                <a:solidFill>
                  <a:schemeClr val="bg1"/>
                </a:solidFill>
              </a:rPr>
              <a:t>stancetaking</a:t>
            </a:r>
            <a:r>
              <a:rPr lang="en-GB" sz="1200">
                <a:solidFill>
                  <a:schemeClr val="bg1"/>
                </a:solidFill>
              </a:rPr>
              <a:t>: political and cultural (dis)alignment”</a:t>
            </a:r>
          </a:p>
          <a:p>
            <a:pPr algn="ctr"/>
            <a:r>
              <a:rPr lang="en-GB" sz="1200">
                <a:solidFill>
                  <a:schemeClr val="bg1"/>
                </a:solidFill>
              </a:rPr>
              <a:t>ann.coady@univ.montp3.fr </a:t>
            </a:r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9C69043-BD95-8255-3E70-ABE561AE1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408" y="6356350"/>
            <a:ext cx="334391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2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Snip Same-side Corner of Rectangle 8">
            <a:extLst>
              <a:ext uri="{FF2B5EF4-FFF2-40B4-BE49-F238E27FC236}">
                <a16:creationId xmlns:a16="http://schemas.microsoft.com/office/drawing/2014/main" id="{3B034E56-F88E-02DE-F353-9792F99BA062}"/>
              </a:ext>
            </a:extLst>
          </p:cNvPr>
          <p:cNvSpPr/>
          <p:nvPr/>
        </p:nvSpPr>
        <p:spPr>
          <a:xfrm>
            <a:off x="211576" y="12558"/>
            <a:ext cx="1722169" cy="567323"/>
          </a:xfrm>
          <a:prstGeom prst="snip2Same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92D050"/>
                </a:solidFill>
              </a:rPr>
              <a:t>INTRO</a:t>
            </a:r>
          </a:p>
        </p:txBody>
      </p:sp>
      <p:sp>
        <p:nvSpPr>
          <p:cNvPr id="11" name="Snip Same-side Corner of Rectangle 9">
            <a:extLst>
              <a:ext uri="{FF2B5EF4-FFF2-40B4-BE49-F238E27FC236}">
                <a16:creationId xmlns:a16="http://schemas.microsoft.com/office/drawing/2014/main" id="{BCF3DEDF-84FF-251A-F99B-EAE77F68235A}"/>
              </a:ext>
            </a:extLst>
          </p:cNvPr>
          <p:cNvSpPr/>
          <p:nvPr/>
        </p:nvSpPr>
        <p:spPr>
          <a:xfrm>
            <a:off x="1958272" y="75345"/>
            <a:ext cx="1722168" cy="504537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bIns="72000"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CONCEPTUAL FRAMEWORK</a:t>
            </a:r>
          </a:p>
        </p:txBody>
      </p:sp>
      <p:sp>
        <p:nvSpPr>
          <p:cNvPr id="20" name="Snip Same-side Corner of Rectangle 11">
            <a:extLst>
              <a:ext uri="{FF2B5EF4-FFF2-40B4-BE49-F238E27FC236}">
                <a16:creationId xmlns:a16="http://schemas.microsoft.com/office/drawing/2014/main" id="{6EB5040D-2258-4203-EEED-C61419775BED}"/>
              </a:ext>
            </a:extLst>
          </p:cNvPr>
          <p:cNvSpPr/>
          <p:nvPr/>
        </p:nvSpPr>
        <p:spPr>
          <a:xfrm>
            <a:off x="5434876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RESULTS &amp; ANALYSIS</a:t>
            </a:r>
          </a:p>
        </p:txBody>
      </p:sp>
      <p:sp>
        <p:nvSpPr>
          <p:cNvPr id="22" name="Snip Same-side Corner of Rectangle 13">
            <a:extLst>
              <a:ext uri="{FF2B5EF4-FFF2-40B4-BE49-F238E27FC236}">
                <a16:creationId xmlns:a16="http://schemas.microsoft.com/office/drawing/2014/main" id="{7BF3CD47-95C6-EE8C-0CD7-64CE997CBC27}"/>
              </a:ext>
            </a:extLst>
          </p:cNvPr>
          <p:cNvSpPr/>
          <p:nvPr/>
        </p:nvSpPr>
        <p:spPr>
          <a:xfrm>
            <a:off x="7160364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CONCL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48AF4C1-9C3B-6C11-618E-0C6A4BF279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0554" y="1088164"/>
            <a:ext cx="3898006" cy="149079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B70D107-75AF-AB62-999F-647CBF3DDC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554" y="3194097"/>
            <a:ext cx="4549160" cy="1544467"/>
          </a:xfrm>
          <a:prstGeom prst="rect">
            <a:avLst/>
          </a:prstGeom>
        </p:spPr>
      </p:pic>
      <p:sp>
        <p:nvSpPr>
          <p:cNvPr id="26" name="Snip Same-side Corner of Rectangle 11">
            <a:extLst>
              <a:ext uri="{FF2B5EF4-FFF2-40B4-BE49-F238E27FC236}">
                <a16:creationId xmlns:a16="http://schemas.microsoft.com/office/drawing/2014/main" id="{F38A535C-5DCD-59C9-9041-29B9A9C2B03C}"/>
              </a:ext>
            </a:extLst>
          </p:cNvPr>
          <p:cNvSpPr/>
          <p:nvPr/>
        </p:nvSpPr>
        <p:spPr>
          <a:xfrm>
            <a:off x="3698878" y="66552"/>
            <a:ext cx="1725488" cy="513692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CORPUS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189FF04-36EE-2C03-C231-707C5997CE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8271" y="4299651"/>
            <a:ext cx="6561331" cy="19065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9AF5F8-EB32-74B9-1EBF-E73F296166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311" y="1068696"/>
            <a:ext cx="4321292" cy="25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29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67B20-EDE5-3DBB-D8CE-4BCB21294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AC0AD937-56A0-8493-7616-5886353128ED}"/>
                  </a:ext>
                </a:extLst>
              </p14:cNvPr>
              <p14:cNvContentPartPr/>
              <p14:nvPr/>
            </p14:nvContentPartPr>
            <p14:xfrm>
              <a:off x="1535449" y="199348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AC0AD937-56A0-8493-7616-5886353128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1129" y="1950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CC2C1544-9676-5F47-587C-336395E351A3}"/>
                  </a:ext>
                </a:extLst>
              </p14:cNvPr>
              <p14:cNvContentPartPr/>
              <p14:nvPr/>
            </p14:nvContentPartPr>
            <p14:xfrm>
              <a:off x="1514569" y="245428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CC2C1544-9676-5F47-587C-336395E351A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0249" y="2411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1AFE2512-443E-6BD8-CC42-C96B9CD0DB6E}"/>
                  </a:ext>
                </a:extLst>
              </p14:cNvPr>
              <p14:cNvContentPartPr/>
              <p14:nvPr/>
            </p14:nvContentPartPr>
            <p14:xfrm>
              <a:off x="2549209" y="1515508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1AFE2512-443E-6BD8-CC42-C96B9CD0DB6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4889" y="151118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158549AA-A830-B99D-C505-D5BEEF6CA15E}"/>
                  </a:ext>
                </a:extLst>
              </p14:cNvPr>
              <p14:cNvContentPartPr/>
              <p14:nvPr/>
            </p14:nvContentPartPr>
            <p14:xfrm>
              <a:off x="1442929" y="346588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158549AA-A830-B99D-C505-D5BEEF6CA15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8609" y="3422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65BD1B97-6BE8-6A07-8B42-D325F4CEAE41}"/>
                  </a:ext>
                </a:extLst>
              </p14:cNvPr>
              <p14:cNvContentPartPr/>
              <p14:nvPr/>
            </p14:nvContentPartPr>
            <p14:xfrm>
              <a:off x="2259049" y="1662748"/>
              <a:ext cx="360" cy="3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65BD1B97-6BE8-6A07-8B42-D325F4CEAE4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4729" y="16584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322E0384-70CA-8F60-282F-9918867ED354}"/>
                  </a:ext>
                </a:extLst>
              </p14:cNvPr>
              <p14:cNvContentPartPr/>
              <p14:nvPr/>
            </p14:nvContentPartPr>
            <p14:xfrm>
              <a:off x="1375969" y="270988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322E0384-70CA-8F60-282F-9918867ED35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49" y="266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E46859F3-F576-0355-1BEA-B5146084E050}"/>
                  </a:ext>
                </a:extLst>
              </p14:cNvPr>
              <p14:cNvContentPartPr/>
              <p14:nvPr/>
            </p14:nvContentPartPr>
            <p14:xfrm>
              <a:off x="8352409" y="401308"/>
              <a:ext cx="360" cy="3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E46859F3-F576-0355-1BEA-B5146084E05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48089" y="396988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5BC41F0A-3BC3-D928-E297-AD70ED9CC538}"/>
              </a:ext>
            </a:extLst>
          </p:cNvPr>
          <p:cNvSpPr txBox="1"/>
          <p:nvPr/>
        </p:nvSpPr>
        <p:spPr>
          <a:xfrm>
            <a:off x="2172093" y="6277756"/>
            <a:ext cx="469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“Pronoun sharing and </a:t>
            </a:r>
            <a:r>
              <a:rPr lang="en-GB" sz="1200" err="1">
                <a:solidFill>
                  <a:schemeClr val="bg1"/>
                </a:solidFill>
              </a:rPr>
              <a:t>stancetaking</a:t>
            </a:r>
            <a:r>
              <a:rPr lang="en-GB" sz="1200">
                <a:solidFill>
                  <a:schemeClr val="bg1"/>
                </a:solidFill>
              </a:rPr>
              <a:t>: political and cultural (dis)alignment”</a:t>
            </a:r>
          </a:p>
          <a:p>
            <a:pPr algn="ctr"/>
            <a:r>
              <a:rPr lang="en-GB" sz="1200">
                <a:solidFill>
                  <a:schemeClr val="bg1"/>
                </a:solidFill>
              </a:rPr>
              <a:t>ann.coady@univ.montp3.fr </a:t>
            </a:r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6D24454-0E95-6120-3E67-6260E35E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408" y="6356350"/>
            <a:ext cx="334391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3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48312AF-4FED-FA36-D6BF-19BA7C1A2E0C}"/>
              </a:ext>
            </a:extLst>
          </p:cNvPr>
          <p:cNvSpPr txBox="1"/>
          <p:nvPr/>
        </p:nvSpPr>
        <p:spPr>
          <a:xfrm>
            <a:off x="5918036" y="754835"/>
            <a:ext cx="2988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solidFill>
                  <a:schemeClr val="bg1"/>
                </a:solidFill>
              </a:rPr>
              <a:t>17th century </a:t>
            </a:r>
            <a:r>
              <a:rPr lang="fr-FR" sz="2400" err="1">
                <a:solidFill>
                  <a:schemeClr val="bg1"/>
                </a:solidFill>
              </a:rPr>
              <a:t>England</a:t>
            </a:r>
            <a:r>
              <a:rPr lang="fr-FR" sz="2400">
                <a:solidFill>
                  <a:schemeClr val="bg1"/>
                </a:solidFill>
              </a:rPr>
              <a:t>: </a:t>
            </a:r>
            <a:r>
              <a:rPr lang="fr-FR" sz="2400" err="1">
                <a:solidFill>
                  <a:schemeClr val="bg1"/>
                </a:solidFill>
              </a:rPr>
              <a:t>disappearance</a:t>
            </a:r>
            <a:r>
              <a:rPr lang="fr-FR" sz="2400">
                <a:solidFill>
                  <a:schemeClr val="bg1"/>
                </a:solidFill>
              </a:rPr>
              <a:t> of </a:t>
            </a:r>
            <a:r>
              <a:rPr lang="fr-FR" sz="2400" i="1" err="1">
                <a:solidFill>
                  <a:schemeClr val="bg1"/>
                </a:solidFill>
              </a:rPr>
              <a:t>thee</a:t>
            </a:r>
            <a:r>
              <a:rPr lang="fr-FR" sz="2400" i="1">
                <a:solidFill>
                  <a:schemeClr val="bg1"/>
                </a:solidFill>
              </a:rPr>
              <a:t>/</a:t>
            </a:r>
            <a:r>
              <a:rPr lang="fr-FR" sz="2400" i="1" err="1">
                <a:solidFill>
                  <a:schemeClr val="bg1"/>
                </a:solidFill>
              </a:rPr>
              <a:t>thou</a:t>
            </a:r>
            <a:endParaRPr lang="fr-FR" sz="2400" i="1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C63C96-653F-9ABA-5580-CF397D1E4019}"/>
              </a:ext>
            </a:extLst>
          </p:cNvPr>
          <p:cNvSpPr txBox="1"/>
          <p:nvPr/>
        </p:nvSpPr>
        <p:spPr>
          <a:xfrm>
            <a:off x="340476" y="5310213"/>
            <a:ext cx="3119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solidFill>
                  <a:schemeClr val="bg1"/>
                </a:solidFill>
              </a:rPr>
              <a:t>20th century USA / UK: </a:t>
            </a:r>
            <a:r>
              <a:rPr lang="fr-FR" sz="2400" err="1">
                <a:solidFill>
                  <a:schemeClr val="bg1"/>
                </a:solidFill>
              </a:rPr>
              <a:t>avoidance</a:t>
            </a:r>
            <a:r>
              <a:rPr lang="fr-FR" sz="2400">
                <a:solidFill>
                  <a:schemeClr val="bg1"/>
                </a:solidFill>
              </a:rPr>
              <a:t> of </a:t>
            </a:r>
            <a:r>
              <a:rPr lang="fr-FR" sz="2400" err="1">
                <a:solidFill>
                  <a:schemeClr val="bg1"/>
                </a:solidFill>
              </a:rPr>
              <a:t>generic</a:t>
            </a:r>
            <a:r>
              <a:rPr lang="fr-FR" sz="2400">
                <a:solidFill>
                  <a:schemeClr val="bg1"/>
                </a:solidFill>
              </a:rPr>
              <a:t> </a:t>
            </a:r>
            <a:r>
              <a:rPr lang="fr-FR" sz="2400" i="1" err="1">
                <a:solidFill>
                  <a:schemeClr val="bg1"/>
                </a:solidFill>
              </a:rPr>
              <a:t>he</a:t>
            </a:r>
            <a:endParaRPr lang="fr-FR" sz="2400" i="1">
              <a:solidFill>
                <a:schemeClr val="bg1"/>
              </a:solidFill>
            </a:endParaRPr>
          </a:p>
        </p:txBody>
      </p:sp>
      <p:sp>
        <p:nvSpPr>
          <p:cNvPr id="24" name="Snip Same-side Corner of Rectangle 8">
            <a:extLst>
              <a:ext uri="{FF2B5EF4-FFF2-40B4-BE49-F238E27FC236}">
                <a16:creationId xmlns:a16="http://schemas.microsoft.com/office/drawing/2014/main" id="{AEFBA6DA-E63F-3B01-CD3C-4AF876D38D85}"/>
              </a:ext>
            </a:extLst>
          </p:cNvPr>
          <p:cNvSpPr/>
          <p:nvPr/>
        </p:nvSpPr>
        <p:spPr>
          <a:xfrm>
            <a:off x="211576" y="12558"/>
            <a:ext cx="1722169" cy="567323"/>
          </a:xfrm>
          <a:prstGeom prst="snip2Same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92D050"/>
                </a:solidFill>
              </a:rPr>
              <a:t>INTRO</a:t>
            </a:r>
          </a:p>
        </p:txBody>
      </p:sp>
      <p:sp>
        <p:nvSpPr>
          <p:cNvPr id="26" name="Snip Same-side Corner of Rectangle 9">
            <a:extLst>
              <a:ext uri="{FF2B5EF4-FFF2-40B4-BE49-F238E27FC236}">
                <a16:creationId xmlns:a16="http://schemas.microsoft.com/office/drawing/2014/main" id="{26FC1291-9544-6DA2-A845-7C51B4297EF0}"/>
              </a:ext>
            </a:extLst>
          </p:cNvPr>
          <p:cNvSpPr/>
          <p:nvPr/>
        </p:nvSpPr>
        <p:spPr>
          <a:xfrm>
            <a:off x="1958272" y="75345"/>
            <a:ext cx="1722168" cy="504537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bIns="72000"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CONCEPTUAL FRAMEWORK</a:t>
            </a:r>
          </a:p>
        </p:txBody>
      </p:sp>
      <p:sp>
        <p:nvSpPr>
          <p:cNvPr id="27" name="Snip Same-side Corner of Rectangle 11">
            <a:extLst>
              <a:ext uri="{FF2B5EF4-FFF2-40B4-BE49-F238E27FC236}">
                <a16:creationId xmlns:a16="http://schemas.microsoft.com/office/drawing/2014/main" id="{0D974ED6-147F-4EE3-EEEA-ADDEA94C71AF}"/>
              </a:ext>
            </a:extLst>
          </p:cNvPr>
          <p:cNvSpPr/>
          <p:nvPr/>
        </p:nvSpPr>
        <p:spPr>
          <a:xfrm>
            <a:off x="5434876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RESULTS &amp; ANALYSIS</a:t>
            </a:r>
          </a:p>
        </p:txBody>
      </p:sp>
      <p:sp>
        <p:nvSpPr>
          <p:cNvPr id="28" name="Snip Same-side Corner of Rectangle 13">
            <a:extLst>
              <a:ext uri="{FF2B5EF4-FFF2-40B4-BE49-F238E27FC236}">
                <a16:creationId xmlns:a16="http://schemas.microsoft.com/office/drawing/2014/main" id="{CCB5F72F-F1DA-6707-2CB8-67A6660FE836}"/>
              </a:ext>
            </a:extLst>
          </p:cNvPr>
          <p:cNvSpPr/>
          <p:nvPr/>
        </p:nvSpPr>
        <p:spPr>
          <a:xfrm>
            <a:off x="7160364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CONCL</a:t>
            </a:r>
          </a:p>
        </p:txBody>
      </p:sp>
      <p:sp>
        <p:nvSpPr>
          <p:cNvPr id="29" name="Snip Same-side Corner of Rectangle 11">
            <a:extLst>
              <a:ext uri="{FF2B5EF4-FFF2-40B4-BE49-F238E27FC236}">
                <a16:creationId xmlns:a16="http://schemas.microsoft.com/office/drawing/2014/main" id="{834D7966-584C-BB10-DA64-AD512B0E0288}"/>
              </a:ext>
            </a:extLst>
          </p:cNvPr>
          <p:cNvSpPr/>
          <p:nvPr/>
        </p:nvSpPr>
        <p:spPr>
          <a:xfrm>
            <a:off x="3698878" y="66552"/>
            <a:ext cx="1725488" cy="513692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CORPUS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EAF72D9-A41A-27DE-ABA6-C8A04E5208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576" y="784888"/>
            <a:ext cx="5620227" cy="33721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4EF457-4C33-EBA4-DC50-9383F57EFE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5836" y="2954135"/>
            <a:ext cx="498966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3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00463E-EBAF-171A-21C9-0231C8D18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25B3252D-E5D0-B25B-32F9-C89C5B7F0121}"/>
                  </a:ext>
                </a:extLst>
              </p14:cNvPr>
              <p14:cNvContentPartPr/>
              <p14:nvPr/>
            </p14:nvContentPartPr>
            <p14:xfrm>
              <a:off x="1535449" y="199348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25B3252D-E5D0-B25B-32F9-C89C5B7F012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1129" y="1950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98FF158D-9056-AD5A-1FB6-C535AD60F3F9}"/>
                  </a:ext>
                </a:extLst>
              </p14:cNvPr>
              <p14:cNvContentPartPr/>
              <p14:nvPr/>
            </p14:nvContentPartPr>
            <p14:xfrm>
              <a:off x="1514569" y="245428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98FF158D-9056-AD5A-1FB6-C535AD60F3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0249" y="2411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DF8931E4-AA63-CF3C-50D9-6FB70A9DB41C}"/>
                  </a:ext>
                </a:extLst>
              </p14:cNvPr>
              <p14:cNvContentPartPr/>
              <p14:nvPr/>
            </p14:nvContentPartPr>
            <p14:xfrm>
              <a:off x="2549209" y="1515508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DF8931E4-AA63-CF3C-50D9-6FB70A9DB4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4889" y="151118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BD18E5A6-08A6-E4A1-40DA-2ACBD50B90D6}"/>
                  </a:ext>
                </a:extLst>
              </p14:cNvPr>
              <p14:cNvContentPartPr/>
              <p14:nvPr/>
            </p14:nvContentPartPr>
            <p14:xfrm>
              <a:off x="1442929" y="346588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BD18E5A6-08A6-E4A1-40DA-2ACBD50B90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8609" y="3422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B4F86730-176F-D29E-6C0D-67FDCAB60229}"/>
                  </a:ext>
                </a:extLst>
              </p14:cNvPr>
              <p14:cNvContentPartPr/>
              <p14:nvPr/>
            </p14:nvContentPartPr>
            <p14:xfrm>
              <a:off x="2259049" y="1662748"/>
              <a:ext cx="360" cy="3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B4F86730-176F-D29E-6C0D-67FDCAB602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4729" y="16584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A48A1042-2FC5-42D4-FDAD-68D2FA9EC615}"/>
                  </a:ext>
                </a:extLst>
              </p14:cNvPr>
              <p14:cNvContentPartPr/>
              <p14:nvPr/>
            </p14:nvContentPartPr>
            <p14:xfrm>
              <a:off x="1375969" y="270988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A48A1042-2FC5-42D4-FDAD-68D2FA9EC6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49" y="266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E6BC5984-1E4A-AB0E-2F2C-CA375A97C16F}"/>
                  </a:ext>
                </a:extLst>
              </p14:cNvPr>
              <p14:cNvContentPartPr/>
              <p14:nvPr/>
            </p14:nvContentPartPr>
            <p14:xfrm>
              <a:off x="8352409" y="401308"/>
              <a:ext cx="360" cy="3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E6BC5984-1E4A-AB0E-2F2C-CA375A97C1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48089" y="396988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50C1DA73-C004-B924-866D-757670FD7019}"/>
              </a:ext>
            </a:extLst>
          </p:cNvPr>
          <p:cNvSpPr txBox="1"/>
          <p:nvPr/>
        </p:nvSpPr>
        <p:spPr>
          <a:xfrm>
            <a:off x="2172093" y="6277756"/>
            <a:ext cx="469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“Pronoun sharing and </a:t>
            </a:r>
            <a:r>
              <a:rPr lang="en-GB" sz="1200" err="1">
                <a:solidFill>
                  <a:schemeClr val="bg1"/>
                </a:solidFill>
              </a:rPr>
              <a:t>stancetaking</a:t>
            </a:r>
            <a:r>
              <a:rPr lang="en-GB" sz="1200">
                <a:solidFill>
                  <a:schemeClr val="bg1"/>
                </a:solidFill>
              </a:rPr>
              <a:t>: political and cultural (dis)alignment”</a:t>
            </a:r>
          </a:p>
          <a:p>
            <a:pPr algn="ctr"/>
            <a:r>
              <a:rPr lang="en-GB" sz="1200">
                <a:solidFill>
                  <a:schemeClr val="bg1"/>
                </a:solidFill>
              </a:rPr>
              <a:t>ann.coady@univ.montp3.fr </a:t>
            </a:r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8F180A-DDE3-A8E1-3DC9-89638C716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408" y="6356350"/>
            <a:ext cx="334391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4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D3DA8E-8B89-1BD9-3BB2-0A9857EC9341}"/>
              </a:ext>
            </a:extLst>
          </p:cNvPr>
          <p:cNvSpPr txBox="1"/>
          <p:nvPr/>
        </p:nvSpPr>
        <p:spPr>
          <a:xfrm>
            <a:off x="392193" y="913911"/>
            <a:ext cx="829460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Qs:</a:t>
            </a:r>
          </a:p>
          <a:p>
            <a:pPr lvl="0"/>
            <a:endParaRPr lang="en-GB" sz="2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2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shares their pronouns?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 they share?</a:t>
            </a:r>
            <a:endParaRPr lang="fr-FR" sz="2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2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stances are they are attempting to claim?</a:t>
            </a:r>
            <a:endParaRPr lang="fr-FR" sz="2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2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indexical values are linked to pronoun sharing?</a:t>
            </a:r>
            <a:endParaRPr lang="fr-FR" sz="2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nip Same-side Corner of Rectangle 8">
            <a:extLst>
              <a:ext uri="{FF2B5EF4-FFF2-40B4-BE49-F238E27FC236}">
                <a16:creationId xmlns:a16="http://schemas.microsoft.com/office/drawing/2014/main" id="{8E56A4F9-1F38-FB82-4488-8B062561717D}"/>
              </a:ext>
            </a:extLst>
          </p:cNvPr>
          <p:cNvSpPr/>
          <p:nvPr/>
        </p:nvSpPr>
        <p:spPr>
          <a:xfrm>
            <a:off x="211576" y="12558"/>
            <a:ext cx="1722169" cy="567323"/>
          </a:xfrm>
          <a:prstGeom prst="snip2Same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92D050"/>
                </a:solidFill>
              </a:rPr>
              <a:t>INTRO</a:t>
            </a:r>
          </a:p>
        </p:txBody>
      </p:sp>
      <p:sp>
        <p:nvSpPr>
          <p:cNvPr id="12" name="Snip Same-side Corner of Rectangle 9">
            <a:extLst>
              <a:ext uri="{FF2B5EF4-FFF2-40B4-BE49-F238E27FC236}">
                <a16:creationId xmlns:a16="http://schemas.microsoft.com/office/drawing/2014/main" id="{C8197A56-6B15-F36A-65AE-D5F606EA1370}"/>
              </a:ext>
            </a:extLst>
          </p:cNvPr>
          <p:cNvSpPr/>
          <p:nvPr/>
        </p:nvSpPr>
        <p:spPr>
          <a:xfrm>
            <a:off x="1958272" y="75345"/>
            <a:ext cx="1722168" cy="504537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bIns="72000"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CONCEPTUAL FRAMEWORK</a:t>
            </a:r>
          </a:p>
        </p:txBody>
      </p:sp>
      <p:sp>
        <p:nvSpPr>
          <p:cNvPr id="13" name="Snip Same-side Corner of Rectangle 11">
            <a:extLst>
              <a:ext uri="{FF2B5EF4-FFF2-40B4-BE49-F238E27FC236}">
                <a16:creationId xmlns:a16="http://schemas.microsoft.com/office/drawing/2014/main" id="{6C177083-2C80-E67D-CD21-5286A6866D8A}"/>
              </a:ext>
            </a:extLst>
          </p:cNvPr>
          <p:cNvSpPr/>
          <p:nvPr/>
        </p:nvSpPr>
        <p:spPr>
          <a:xfrm>
            <a:off x="5434876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RESULTS &amp; ANALYSIS</a:t>
            </a:r>
          </a:p>
        </p:txBody>
      </p:sp>
      <p:sp>
        <p:nvSpPr>
          <p:cNvPr id="15" name="Snip Same-side Corner of Rectangle 13">
            <a:extLst>
              <a:ext uri="{FF2B5EF4-FFF2-40B4-BE49-F238E27FC236}">
                <a16:creationId xmlns:a16="http://schemas.microsoft.com/office/drawing/2014/main" id="{DFE8FCDB-329C-5475-6ACC-04E9B977F919}"/>
              </a:ext>
            </a:extLst>
          </p:cNvPr>
          <p:cNvSpPr/>
          <p:nvPr/>
        </p:nvSpPr>
        <p:spPr>
          <a:xfrm>
            <a:off x="7160364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CONCL</a:t>
            </a:r>
          </a:p>
        </p:txBody>
      </p:sp>
      <p:sp>
        <p:nvSpPr>
          <p:cNvPr id="19" name="Snip Same-side Corner of Rectangle 11">
            <a:extLst>
              <a:ext uri="{FF2B5EF4-FFF2-40B4-BE49-F238E27FC236}">
                <a16:creationId xmlns:a16="http://schemas.microsoft.com/office/drawing/2014/main" id="{5D27B9B1-ADBC-B759-371E-0A12B5FBD23C}"/>
              </a:ext>
            </a:extLst>
          </p:cNvPr>
          <p:cNvSpPr/>
          <p:nvPr/>
        </p:nvSpPr>
        <p:spPr>
          <a:xfrm>
            <a:off x="3698878" y="66552"/>
            <a:ext cx="1725488" cy="513692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CORPUS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A3C9F2A-7EF5-9994-3B01-805ED5076B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8151" y="3591098"/>
            <a:ext cx="2947814" cy="29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75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FC4D02-D8CB-8291-028A-B5BFFEB36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C0F03058-7DE5-9D47-B7F2-A2DC254D230A}"/>
                  </a:ext>
                </a:extLst>
              </p14:cNvPr>
              <p14:cNvContentPartPr/>
              <p14:nvPr/>
            </p14:nvContentPartPr>
            <p14:xfrm>
              <a:off x="1535449" y="199348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C0F03058-7DE5-9D47-B7F2-A2DC254D23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1129" y="1950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2954B1F2-D755-04DE-DDBE-1A52C75927AF}"/>
                  </a:ext>
                </a:extLst>
              </p14:cNvPr>
              <p14:cNvContentPartPr/>
              <p14:nvPr/>
            </p14:nvContentPartPr>
            <p14:xfrm>
              <a:off x="1514569" y="245428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2954B1F2-D755-04DE-DDBE-1A52C75927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0249" y="2411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7CE66AF5-53C0-B5C2-76F1-67C715E49640}"/>
                  </a:ext>
                </a:extLst>
              </p14:cNvPr>
              <p14:cNvContentPartPr/>
              <p14:nvPr/>
            </p14:nvContentPartPr>
            <p14:xfrm>
              <a:off x="2549209" y="1515508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7CE66AF5-53C0-B5C2-76F1-67C715E496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4889" y="151118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D18E3AFB-0FAD-8445-C384-EEB718D665C1}"/>
                  </a:ext>
                </a:extLst>
              </p14:cNvPr>
              <p14:cNvContentPartPr/>
              <p14:nvPr/>
            </p14:nvContentPartPr>
            <p14:xfrm>
              <a:off x="1442929" y="346588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D18E3AFB-0FAD-8445-C384-EEB718D665C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8609" y="3422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5A56E9EE-D5A5-DADC-DDE5-93F6AB6F7D15}"/>
                  </a:ext>
                </a:extLst>
              </p14:cNvPr>
              <p14:cNvContentPartPr/>
              <p14:nvPr/>
            </p14:nvContentPartPr>
            <p14:xfrm>
              <a:off x="2259049" y="1662748"/>
              <a:ext cx="360" cy="3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5A56E9EE-D5A5-DADC-DDE5-93F6AB6F7D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4729" y="16584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5EAF2CE0-F28E-B6A1-B57B-C528ADCE2A34}"/>
                  </a:ext>
                </a:extLst>
              </p14:cNvPr>
              <p14:cNvContentPartPr/>
              <p14:nvPr/>
            </p14:nvContentPartPr>
            <p14:xfrm>
              <a:off x="1375969" y="270988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5EAF2CE0-F28E-B6A1-B57B-C528ADCE2A3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49" y="266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91E813D6-AF1C-3579-FDBF-A0A216CC6850}"/>
                  </a:ext>
                </a:extLst>
              </p14:cNvPr>
              <p14:cNvContentPartPr/>
              <p14:nvPr/>
            </p14:nvContentPartPr>
            <p14:xfrm>
              <a:off x="8352409" y="401308"/>
              <a:ext cx="360" cy="3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91E813D6-AF1C-3579-FDBF-A0A216CC685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48089" y="396988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8106514D-106F-B1E3-CC36-3E6823B87EC4}"/>
              </a:ext>
            </a:extLst>
          </p:cNvPr>
          <p:cNvSpPr txBox="1"/>
          <p:nvPr/>
        </p:nvSpPr>
        <p:spPr>
          <a:xfrm>
            <a:off x="2172093" y="6277756"/>
            <a:ext cx="469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“Pronoun sharing and </a:t>
            </a:r>
            <a:r>
              <a:rPr lang="en-GB" sz="1200" err="1">
                <a:solidFill>
                  <a:schemeClr val="bg1"/>
                </a:solidFill>
              </a:rPr>
              <a:t>stancetaking</a:t>
            </a:r>
            <a:r>
              <a:rPr lang="en-GB" sz="1200">
                <a:solidFill>
                  <a:schemeClr val="bg1"/>
                </a:solidFill>
              </a:rPr>
              <a:t>: political and cultural (dis)alignment”</a:t>
            </a:r>
          </a:p>
          <a:p>
            <a:pPr algn="ctr"/>
            <a:r>
              <a:rPr lang="en-GB" sz="1200">
                <a:solidFill>
                  <a:schemeClr val="bg1"/>
                </a:solidFill>
              </a:rPr>
              <a:t>ann.coady@univ.montp3.fr </a:t>
            </a:r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2A7F44B-268F-295F-49A5-E0CB91FC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408" y="6356350"/>
            <a:ext cx="334391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5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66EB03D-8058-1628-D732-7BE655FC8278}"/>
              </a:ext>
            </a:extLst>
          </p:cNvPr>
          <p:cNvSpPr txBox="1"/>
          <p:nvPr/>
        </p:nvSpPr>
        <p:spPr>
          <a:xfrm>
            <a:off x="620109" y="1251261"/>
            <a:ext cx="7732299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u="sng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SOCIOLINGUISTICS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8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W</a:t>
            </a:r>
            <a:r>
              <a:rPr lang="en-US" sz="28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hy speakers make specific linguistic choices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kern="18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H</a:t>
            </a:r>
            <a:r>
              <a:rPr lang="en-US" sz="28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ow and why those choices change over time and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kern="180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T</a:t>
            </a:r>
            <a:r>
              <a:rPr lang="en-US" sz="28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he social meaning of these choices</a:t>
            </a:r>
          </a:p>
        </p:txBody>
      </p:sp>
      <p:sp>
        <p:nvSpPr>
          <p:cNvPr id="25" name="Snip Same-side Corner of Rectangle 8">
            <a:extLst>
              <a:ext uri="{FF2B5EF4-FFF2-40B4-BE49-F238E27FC236}">
                <a16:creationId xmlns:a16="http://schemas.microsoft.com/office/drawing/2014/main" id="{73EE7826-328F-4D5B-F8A3-7E5B61886DB6}"/>
              </a:ext>
            </a:extLst>
          </p:cNvPr>
          <p:cNvSpPr/>
          <p:nvPr/>
        </p:nvSpPr>
        <p:spPr>
          <a:xfrm>
            <a:off x="211576" y="84767"/>
            <a:ext cx="1722169" cy="495114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INTRO</a:t>
            </a:r>
          </a:p>
        </p:txBody>
      </p:sp>
      <p:sp>
        <p:nvSpPr>
          <p:cNvPr id="26" name="Snip Same-side Corner of Rectangle 9">
            <a:extLst>
              <a:ext uri="{FF2B5EF4-FFF2-40B4-BE49-F238E27FC236}">
                <a16:creationId xmlns:a16="http://schemas.microsoft.com/office/drawing/2014/main" id="{DEF8C982-60C4-7FC6-1E20-5854DCBF68C4}"/>
              </a:ext>
            </a:extLst>
          </p:cNvPr>
          <p:cNvSpPr/>
          <p:nvPr/>
        </p:nvSpPr>
        <p:spPr>
          <a:xfrm>
            <a:off x="1950493" y="0"/>
            <a:ext cx="1722168" cy="571089"/>
          </a:xfrm>
          <a:prstGeom prst="snip2Same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bIns="72000" rtlCol="0" anchor="ctr"/>
          <a:lstStyle/>
          <a:p>
            <a:pPr algn="ctr"/>
            <a:r>
              <a:rPr lang="en-US" sz="1400" b="1">
                <a:solidFill>
                  <a:srgbClr val="92D050"/>
                </a:solidFill>
              </a:rPr>
              <a:t>CONCEPTUAL FRAMEWORK</a:t>
            </a:r>
          </a:p>
        </p:txBody>
      </p:sp>
      <p:sp>
        <p:nvSpPr>
          <p:cNvPr id="27" name="Snip Same-side Corner of Rectangle 11">
            <a:extLst>
              <a:ext uri="{FF2B5EF4-FFF2-40B4-BE49-F238E27FC236}">
                <a16:creationId xmlns:a16="http://schemas.microsoft.com/office/drawing/2014/main" id="{FDE99D21-FE43-8383-62C1-5E10CC7A8B48}"/>
              </a:ext>
            </a:extLst>
          </p:cNvPr>
          <p:cNvSpPr/>
          <p:nvPr/>
        </p:nvSpPr>
        <p:spPr>
          <a:xfrm>
            <a:off x="5434876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RESULTS &amp; ANALYSIS</a:t>
            </a:r>
          </a:p>
        </p:txBody>
      </p:sp>
      <p:sp>
        <p:nvSpPr>
          <p:cNvPr id="28" name="Snip Same-side Corner of Rectangle 13">
            <a:extLst>
              <a:ext uri="{FF2B5EF4-FFF2-40B4-BE49-F238E27FC236}">
                <a16:creationId xmlns:a16="http://schemas.microsoft.com/office/drawing/2014/main" id="{0DE03001-219A-587B-DFDD-DA34D4F78A17}"/>
              </a:ext>
            </a:extLst>
          </p:cNvPr>
          <p:cNvSpPr/>
          <p:nvPr/>
        </p:nvSpPr>
        <p:spPr>
          <a:xfrm>
            <a:off x="7160364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CONCL</a:t>
            </a:r>
          </a:p>
        </p:txBody>
      </p:sp>
      <p:sp>
        <p:nvSpPr>
          <p:cNvPr id="29" name="Snip Same-side Corner of Rectangle 11">
            <a:extLst>
              <a:ext uri="{FF2B5EF4-FFF2-40B4-BE49-F238E27FC236}">
                <a16:creationId xmlns:a16="http://schemas.microsoft.com/office/drawing/2014/main" id="{D6A9CD86-FF55-30ED-6931-0CBE0236FB74}"/>
              </a:ext>
            </a:extLst>
          </p:cNvPr>
          <p:cNvSpPr/>
          <p:nvPr/>
        </p:nvSpPr>
        <p:spPr>
          <a:xfrm>
            <a:off x="3689409" y="60622"/>
            <a:ext cx="1725488" cy="513692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CORPUS</a:t>
            </a:r>
          </a:p>
        </p:txBody>
      </p:sp>
    </p:spTree>
    <p:extLst>
      <p:ext uri="{BB962C8B-B14F-4D97-AF65-F5344CB8AC3E}">
        <p14:creationId xmlns:p14="http://schemas.microsoft.com/office/powerpoint/2010/main" val="2889882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30CBBF-3E8F-9D75-0E48-159FDB50C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479C2EF6-7D86-0708-F1D4-464A7B8D6A18}"/>
                  </a:ext>
                </a:extLst>
              </p14:cNvPr>
              <p14:cNvContentPartPr/>
              <p14:nvPr/>
            </p14:nvContentPartPr>
            <p14:xfrm>
              <a:off x="1535449" y="199348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479C2EF6-7D86-0708-F1D4-464A7B8D6A1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1129" y="1950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56978B7D-7E9B-4A4A-48FB-CE72F65054AA}"/>
                  </a:ext>
                </a:extLst>
              </p14:cNvPr>
              <p14:cNvContentPartPr/>
              <p14:nvPr/>
            </p14:nvContentPartPr>
            <p14:xfrm>
              <a:off x="1514569" y="245428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56978B7D-7E9B-4A4A-48FB-CE72F65054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0249" y="2411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7F71EB04-D366-EA5A-416E-C80430AED6F9}"/>
                  </a:ext>
                </a:extLst>
              </p14:cNvPr>
              <p14:cNvContentPartPr/>
              <p14:nvPr/>
            </p14:nvContentPartPr>
            <p14:xfrm>
              <a:off x="2549209" y="1515508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7F71EB04-D366-EA5A-416E-C80430AED6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4889" y="151118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C5AAB09E-6F2F-6948-0F5C-460E8874E751}"/>
                  </a:ext>
                </a:extLst>
              </p14:cNvPr>
              <p14:cNvContentPartPr/>
              <p14:nvPr/>
            </p14:nvContentPartPr>
            <p14:xfrm>
              <a:off x="1442929" y="346588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C5AAB09E-6F2F-6948-0F5C-460E8874E7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8609" y="3422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BF4BF502-8E5F-169A-B733-95D7333834F8}"/>
                  </a:ext>
                </a:extLst>
              </p14:cNvPr>
              <p14:cNvContentPartPr/>
              <p14:nvPr/>
            </p14:nvContentPartPr>
            <p14:xfrm>
              <a:off x="2259049" y="1662748"/>
              <a:ext cx="360" cy="3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BF4BF502-8E5F-169A-B733-95D7333834F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4729" y="16584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19EE63EC-F7FF-9870-3576-62BB509E2DE2}"/>
                  </a:ext>
                </a:extLst>
              </p14:cNvPr>
              <p14:cNvContentPartPr/>
              <p14:nvPr/>
            </p14:nvContentPartPr>
            <p14:xfrm>
              <a:off x="1375969" y="270988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19EE63EC-F7FF-9870-3576-62BB509E2DE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49" y="266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E4F84387-1AAD-73F6-D4CD-6ABF244238A3}"/>
                  </a:ext>
                </a:extLst>
              </p14:cNvPr>
              <p14:cNvContentPartPr/>
              <p14:nvPr/>
            </p14:nvContentPartPr>
            <p14:xfrm>
              <a:off x="8352409" y="401308"/>
              <a:ext cx="360" cy="3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E4F84387-1AAD-73F6-D4CD-6ABF244238A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48089" y="396988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CA9B426A-3FFD-831D-72FC-8A9438C43F8F}"/>
              </a:ext>
            </a:extLst>
          </p:cNvPr>
          <p:cNvSpPr txBox="1"/>
          <p:nvPr/>
        </p:nvSpPr>
        <p:spPr>
          <a:xfrm>
            <a:off x="2172093" y="6277756"/>
            <a:ext cx="469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“Pronoun sharing and </a:t>
            </a:r>
            <a:r>
              <a:rPr lang="en-GB" sz="1200" err="1">
                <a:solidFill>
                  <a:schemeClr val="bg1"/>
                </a:solidFill>
              </a:rPr>
              <a:t>stancetaking</a:t>
            </a:r>
            <a:r>
              <a:rPr lang="en-GB" sz="1200">
                <a:solidFill>
                  <a:schemeClr val="bg1"/>
                </a:solidFill>
              </a:rPr>
              <a:t>: political and cultural (dis)alignment”</a:t>
            </a:r>
          </a:p>
          <a:p>
            <a:pPr algn="ctr"/>
            <a:r>
              <a:rPr lang="en-GB" sz="1200">
                <a:solidFill>
                  <a:schemeClr val="bg1"/>
                </a:solidFill>
              </a:rPr>
              <a:t>ann.coady@univ.montp3.fr </a:t>
            </a:r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E90719E-69F4-1D9E-F161-64A67689E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408" y="6356350"/>
            <a:ext cx="334391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6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4C0D578-F5AA-A260-463F-5D974A4360B4}"/>
              </a:ext>
            </a:extLst>
          </p:cNvPr>
          <p:cNvSpPr txBox="1"/>
          <p:nvPr/>
        </p:nvSpPr>
        <p:spPr>
          <a:xfrm>
            <a:off x="446691" y="721172"/>
            <a:ext cx="82401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u="sng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INDEXICAL ORDER</a:t>
            </a:r>
          </a:p>
          <a:p>
            <a:endParaRPr lang="en-US" sz="2800" b="1" u="sng" kern="180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1</a:t>
            </a:r>
            <a:r>
              <a:rPr lang="en-US" sz="2400" b="1" u="sng" kern="1800" baseline="300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st</a:t>
            </a:r>
            <a:r>
              <a:rPr lang="en-US" sz="2400" b="1" u="sng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order indexicality</a:t>
            </a:r>
            <a:r>
              <a:rPr lang="en-US" sz="24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indexes a particular </a:t>
            </a:r>
            <a:r>
              <a:rPr lang="en-US" sz="2400" b="1" i="1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social group </a:t>
            </a:r>
            <a:r>
              <a:rPr lang="en-US" sz="24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(</a:t>
            </a:r>
            <a:r>
              <a:rPr lang="en-US" sz="2400" kern="180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Labov’s</a:t>
            </a:r>
            <a:r>
              <a:rPr lang="en-US" sz="24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“indicator”) in a neutral way, i.e. no social meanings or connotations are attached. </a:t>
            </a:r>
            <a:endParaRPr lang="fr-FR" sz="24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nip Same-side Corner of Rectangle 8">
            <a:extLst>
              <a:ext uri="{FF2B5EF4-FFF2-40B4-BE49-F238E27FC236}">
                <a16:creationId xmlns:a16="http://schemas.microsoft.com/office/drawing/2014/main" id="{B52997E0-72FB-8806-727B-4E97ACF4B274}"/>
              </a:ext>
            </a:extLst>
          </p:cNvPr>
          <p:cNvSpPr/>
          <p:nvPr/>
        </p:nvSpPr>
        <p:spPr>
          <a:xfrm>
            <a:off x="211576" y="84767"/>
            <a:ext cx="1722169" cy="495114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INTRO</a:t>
            </a:r>
          </a:p>
        </p:txBody>
      </p:sp>
      <p:sp>
        <p:nvSpPr>
          <p:cNvPr id="6" name="Snip Same-side Corner of Rectangle 9">
            <a:extLst>
              <a:ext uri="{FF2B5EF4-FFF2-40B4-BE49-F238E27FC236}">
                <a16:creationId xmlns:a16="http://schemas.microsoft.com/office/drawing/2014/main" id="{381AAAA4-95D1-3922-2721-52A76376B620}"/>
              </a:ext>
            </a:extLst>
          </p:cNvPr>
          <p:cNvSpPr/>
          <p:nvPr/>
        </p:nvSpPr>
        <p:spPr>
          <a:xfrm>
            <a:off x="1950493" y="0"/>
            <a:ext cx="1722168" cy="571089"/>
          </a:xfrm>
          <a:prstGeom prst="snip2Same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bIns="72000" rtlCol="0" anchor="ctr"/>
          <a:lstStyle/>
          <a:p>
            <a:pPr algn="ctr"/>
            <a:r>
              <a:rPr lang="en-US" sz="1400" b="1">
                <a:solidFill>
                  <a:srgbClr val="92D050"/>
                </a:solidFill>
              </a:rPr>
              <a:t>CONCEPTUAL FRAMEWORK</a:t>
            </a:r>
          </a:p>
        </p:txBody>
      </p:sp>
      <p:sp>
        <p:nvSpPr>
          <p:cNvPr id="12" name="Snip Same-side Corner of Rectangle 11">
            <a:extLst>
              <a:ext uri="{FF2B5EF4-FFF2-40B4-BE49-F238E27FC236}">
                <a16:creationId xmlns:a16="http://schemas.microsoft.com/office/drawing/2014/main" id="{A1EC0A4E-DBEB-9FFE-6AED-AC5A39D21014}"/>
              </a:ext>
            </a:extLst>
          </p:cNvPr>
          <p:cNvSpPr/>
          <p:nvPr/>
        </p:nvSpPr>
        <p:spPr>
          <a:xfrm>
            <a:off x="5434876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RESULTS &amp; ANALYSIS</a:t>
            </a:r>
          </a:p>
        </p:txBody>
      </p:sp>
      <p:sp>
        <p:nvSpPr>
          <p:cNvPr id="13" name="Snip Same-side Corner of Rectangle 13">
            <a:extLst>
              <a:ext uri="{FF2B5EF4-FFF2-40B4-BE49-F238E27FC236}">
                <a16:creationId xmlns:a16="http://schemas.microsoft.com/office/drawing/2014/main" id="{718A6027-F8AE-9D49-E93B-BED9BEF1EC5C}"/>
              </a:ext>
            </a:extLst>
          </p:cNvPr>
          <p:cNvSpPr/>
          <p:nvPr/>
        </p:nvSpPr>
        <p:spPr>
          <a:xfrm>
            <a:off x="7160364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CONCL</a:t>
            </a:r>
          </a:p>
        </p:txBody>
      </p:sp>
      <p:sp>
        <p:nvSpPr>
          <p:cNvPr id="15" name="Snip Same-side Corner of Rectangle 11">
            <a:extLst>
              <a:ext uri="{FF2B5EF4-FFF2-40B4-BE49-F238E27FC236}">
                <a16:creationId xmlns:a16="http://schemas.microsoft.com/office/drawing/2014/main" id="{73583A70-8C9F-E5B1-117D-D8DD232986C3}"/>
              </a:ext>
            </a:extLst>
          </p:cNvPr>
          <p:cNvSpPr/>
          <p:nvPr/>
        </p:nvSpPr>
        <p:spPr>
          <a:xfrm>
            <a:off x="3689409" y="60622"/>
            <a:ext cx="1725488" cy="513692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CORPUS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9C87C55-7586-7522-E75B-5A846DCD2098}"/>
              </a:ext>
            </a:extLst>
          </p:cNvPr>
          <p:cNvSpPr txBox="1"/>
          <p:nvPr/>
        </p:nvSpPr>
        <p:spPr>
          <a:xfrm>
            <a:off x="336331" y="2884368"/>
            <a:ext cx="83504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 </a:t>
            </a:r>
            <a:r>
              <a:rPr lang="en-US" sz="2400" b="1" u="sng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2</a:t>
            </a:r>
            <a:r>
              <a:rPr lang="en-US" sz="2400" b="1" u="sng" kern="1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nd</a:t>
            </a:r>
            <a:r>
              <a:rPr lang="en-US" sz="2400" b="1" u="sng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order indexicality</a:t>
            </a: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 points towards </a:t>
            </a:r>
            <a:r>
              <a:rPr lang="en-US" sz="2400" b="1" i="1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social meaning </a:t>
            </a: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(</a:t>
            </a:r>
            <a:r>
              <a:rPr lang="en-US" sz="2400" kern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Labov’s</a:t>
            </a: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”marker”) e.g. sharing pronouns </a:t>
            </a: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  <a:sym typeface="Wingdings" pitchFamily="2" charset="2"/>
              </a:rPr>
              <a:t></a:t>
            </a: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left-leaning political orientation.</a:t>
            </a:r>
            <a:endParaRPr lang="fr-F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1DC2FA9-D967-6CAD-42CB-176BE0D3B58E}"/>
              </a:ext>
            </a:extLst>
          </p:cNvPr>
          <p:cNvSpPr txBox="1"/>
          <p:nvPr/>
        </p:nvSpPr>
        <p:spPr>
          <a:xfrm>
            <a:off x="336332" y="4249097"/>
            <a:ext cx="82611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 </a:t>
            </a:r>
            <a:r>
              <a:rPr lang="en-US" sz="2400" b="1" u="sng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3</a:t>
            </a:r>
            <a:r>
              <a:rPr lang="en-US" sz="2400" b="1" u="sng" kern="1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rd</a:t>
            </a:r>
            <a:r>
              <a:rPr lang="en-US" sz="2400" b="1" u="sng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order indexicality</a:t>
            </a: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is when a variant has become “enregistered” and indexes a particular </a:t>
            </a:r>
            <a:r>
              <a:rPr lang="en-US" sz="2400" b="1" i="1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social type</a:t>
            </a:r>
            <a:r>
              <a:rPr lang="en-US" sz="2400" b="1" i="1" kern="1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or </a:t>
            </a:r>
            <a:r>
              <a:rPr lang="en-US" sz="2400" b="1" i="1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stereotype</a:t>
            </a: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(e.g. social justice warrior or “the pronoun crowd”).</a:t>
            </a:r>
            <a:endParaRPr lang="fr-F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6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260A39-3A6E-C2FF-1AA2-7664F5143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77AF1B08-C95D-F7FE-B9CD-44ECB6C51FB7}"/>
                  </a:ext>
                </a:extLst>
              </p14:cNvPr>
              <p14:cNvContentPartPr/>
              <p14:nvPr/>
            </p14:nvContentPartPr>
            <p14:xfrm>
              <a:off x="1535449" y="199348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77AF1B08-C95D-F7FE-B9CD-44ECB6C51F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1129" y="1950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0E8CD727-54DA-D76C-990B-E1930491AC6F}"/>
                  </a:ext>
                </a:extLst>
              </p14:cNvPr>
              <p14:cNvContentPartPr/>
              <p14:nvPr/>
            </p14:nvContentPartPr>
            <p14:xfrm>
              <a:off x="1514569" y="245428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E8CD727-54DA-D76C-990B-E1930491AC6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0249" y="2411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4724DE56-A47F-2305-CECA-1A397E8145D4}"/>
                  </a:ext>
                </a:extLst>
              </p14:cNvPr>
              <p14:cNvContentPartPr/>
              <p14:nvPr/>
            </p14:nvContentPartPr>
            <p14:xfrm>
              <a:off x="2549209" y="1515508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4724DE56-A47F-2305-CECA-1A397E8145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4889" y="151118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1E706221-38A0-989F-87E6-9C3CB4489BAE}"/>
                  </a:ext>
                </a:extLst>
              </p14:cNvPr>
              <p14:cNvContentPartPr/>
              <p14:nvPr/>
            </p14:nvContentPartPr>
            <p14:xfrm>
              <a:off x="1442929" y="346588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1E706221-38A0-989F-87E6-9C3CB4489B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8609" y="3422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70A45349-696F-EB7E-B97F-9FABF1A902B0}"/>
                  </a:ext>
                </a:extLst>
              </p14:cNvPr>
              <p14:cNvContentPartPr/>
              <p14:nvPr/>
            </p14:nvContentPartPr>
            <p14:xfrm>
              <a:off x="2259049" y="1662748"/>
              <a:ext cx="360" cy="3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70A45349-696F-EB7E-B97F-9FABF1A902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4729" y="16584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5F1DDED3-E507-FA74-D284-A5F650D5BD28}"/>
                  </a:ext>
                </a:extLst>
              </p14:cNvPr>
              <p14:cNvContentPartPr/>
              <p14:nvPr/>
            </p14:nvContentPartPr>
            <p14:xfrm>
              <a:off x="1375969" y="270988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5F1DDED3-E507-FA74-D284-A5F650D5BD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49" y="266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3BEDCAD6-CF70-8217-F7EC-C0186DE95A83}"/>
                  </a:ext>
                </a:extLst>
              </p14:cNvPr>
              <p14:cNvContentPartPr/>
              <p14:nvPr/>
            </p14:nvContentPartPr>
            <p14:xfrm>
              <a:off x="8352409" y="401308"/>
              <a:ext cx="360" cy="3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3BEDCAD6-CF70-8217-F7EC-C0186DE95A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8089" y="396988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89356B9C-D014-2EF4-CFD2-E39C8F967DDF}"/>
              </a:ext>
            </a:extLst>
          </p:cNvPr>
          <p:cNvSpPr txBox="1"/>
          <p:nvPr/>
        </p:nvSpPr>
        <p:spPr>
          <a:xfrm>
            <a:off x="2152246" y="6275887"/>
            <a:ext cx="469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“Pronoun sharing and </a:t>
            </a:r>
            <a:r>
              <a:rPr lang="en-GB" sz="1200" err="1">
                <a:solidFill>
                  <a:schemeClr val="bg1"/>
                </a:solidFill>
              </a:rPr>
              <a:t>stancetaking</a:t>
            </a:r>
            <a:r>
              <a:rPr lang="en-GB" sz="1200">
                <a:solidFill>
                  <a:schemeClr val="bg1"/>
                </a:solidFill>
              </a:rPr>
              <a:t>: political and cultural (dis)alignment”</a:t>
            </a:r>
          </a:p>
          <a:p>
            <a:pPr algn="ctr"/>
            <a:r>
              <a:rPr lang="en-GB" sz="1200">
                <a:solidFill>
                  <a:schemeClr val="bg1"/>
                </a:solidFill>
              </a:rPr>
              <a:t>ann.coady@univ.montp3.fr </a:t>
            </a:r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B283452-18F6-AE47-C194-A225CB15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408" y="6356350"/>
            <a:ext cx="334391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7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4FB3C47-C2AD-FE11-17BB-34BBED79E76A}"/>
              </a:ext>
            </a:extLst>
          </p:cNvPr>
          <p:cNvSpPr txBox="1"/>
          <p:nvPr/>
        </p:nvSpPr>
        <p:spPr>
          <a:xfrm>
            <a:off x="446137" y="908414"/>
            <a:ext cx="821203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STANCE</a:t>
            </a:r>
          </a:p>
          <a:p>
            <a:endParaRPr lang="fr-FR" sz="24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1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I</a:t>
            </a: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nterpersonal stance = how speakers mark or claim interpersonal relations with others in interaction, e.g. friendliness or authority</a:t>
            </a:r>
            <a:endParaRPr lang="en-US" sz="2400" kern="18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kern="1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Stance = </a:t>
            </a:r>
            <a:r>
              <a:rPr lang="fr-FR" sz="2400" kern="18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zero</a:t>
            </a:r>
            <a:r>
              <a:rPr lang="fr-FR" sz="2400" kern="1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fr-FR" sz="2400" kern="18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order</a:t>
            </a:r>
            <a:r>
              <a:rPr lang="fr-FR" sz="2400" kern="1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fr-FR" sz="2400" kern="18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indexicality</a:t>
            </a:r>
            <a:r>
              <a:rPr lang="fr-FR" sz="2400" kern="1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/ </a:t>
            </a:r>
            <a:r>
              <a:rPr lang="fr-FR" sz="2400" i="1" kern="1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direct</a:t>
            </a:r>
            <a:r>
              <a:rPr lang="fr-FR" sz="2400" kern="1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fr-FR" sz="2400" kern="18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indexicality</a:t>
            </a:r>
            <a:endParaRPr lang="fr-FR" sz="2400" kern="18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1</a:t>
            </a:r>
            <a:r>
              <a:rPr lang="en-US" sz="2400" kern="1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st</a:t>
            </a: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, 2</a:t>
            </a:r>
            <a:r>
              <a:rPr lang="en-US" sz="2400" kern="1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nd</a:t>
            </a: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and 3</a:t>
            </a:r>
            <a:r>
              <a:rPr lang="en-US" sz="2400" kern="18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rd</a:t>
            </a: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order indexicality = </a:t>
            </a:r>
            <a:r>
              <a:rPr lang="en-US" sz="2400" i="1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indirect</a:t>
            </a:r>
            <a:r>
              <a:rPr lang="en-US" sz="2400" kern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indexicality </a:t>
            </a:r>
            <a:endParaRPr lang="fr-F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7C32140-DF12-B097-8823-32F90A184C1E}"/>
              </a:ext>
            </a:extLst>
          </p:cNvPr>
          <p:cNvSpPr txBox="1"/>
          <p:nvPr/>
        </p:nvSpPr>
        <p:spPr>
          <a:xfrm>
            <a:off x="133572" y="3945835"/>
            <a:ext cx="1816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solidFill>
                  <a:schemeClr val="bg1"/>
                </a:solidFill>
              </a:rPr>
              <a:t>PRONOUN SHARING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138281-8771-4EE6-5FFE-97698773D698}"/>
              </a:ext>
            </a:extLst>
          </p:cNvPr>
          <p:cNvSpPr txBox="1"/>
          <p:nvPr/>
        </p:nvSpPr>
        <p:spPr>
          <a:xfrm>
            <a:off x="6482112" y="3761170"/>
            <a:ext cx="2213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solidFill>
                  <a:schemeClr val="bg1"/>
                </a:solidFill>
              </a:rPr>
              <a:t>[LEFT-LEANING]</a:t>
            </a:r>
          </a:p>
          <a:p>
            <a:pPr algn="ctr"/>
            <a:r>
              <a:rPr lang="fr-FR" sz="2400">
                <a:solidFill>
                  <a:schemeClr val="bg1"/>
                </a:solidFill>
              </a:rPr>
              <a:t>[NON BINARY]</a:t>
            </a:r>
          </a:p>
          <a:p>
            <a:pPr algn="ctr"/>
            <a:r>
              <a:rPr lang="fr-FR" sz="2400">
                <a:solidFill>
                  <a:schemeClr val="bg1"/>
                </a:solidFill>
              </a:rPr>
              <a:t>[YOUNG]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932120C-D1A2-9673-09C3-566920067568}"/>
              </a:ext>
            </a:extLst>
          </p:cNvPr>
          <p:cNvSpPr txBox="1"/>
          <p:nvPr/>
        </p:nvSpPr>
        <p:spPr>
          <a:xfrm>
            <a:off x="3410164" y="4042511"/>
            <a:ext cx="1665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solidFill>
                  <a:schemeClr val="bg1"/>
                </a:solidFill>
              </a:rPr>
              <a:t>STANCE</a:t>
            </a:r>
          </a:p>
          <a:p>
            <a:pPr algn="ctr"/>
            <a:r>
              <a:rPr lang="fr-FR" sz="2400">
                <a:solidFill>
                  <a:schemeClr val="bg1"/>
                </a:solidFill>
              </a:rPr>
              <a:t>(e.g. </a:t>
            </a:r>
            <a:r>
              <a:rPr lang="fr-FR" sz="2400" err="1">
                <a:solidFill>
                  <a:schemeClr val="bg1"/>
                </a:solidFill>
              </a:rPr>
              <a:t>caring</a:t>
            </a:r>
            <a:r>
              <a:rPr lang="fr-FR" sz="24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7DF783FB-BD13-E326-AFF5-75452EA489E3}"/>
              </a:ext>
            </a:extLst>
          </p:cNvPr>
          <p:cNvSpPr/>
          <p:nvPr/>
        </p:nvSpPr>
        <p:spPr>
          <a:xfrm>
            <a:off x="2116442" y="4108866"/>
            <a:ext cx="1362333" cy="504939"/>
          </a:xfrm>
          <a:prstGeom prst="rightArrow">
            <a:avLst>
              <a:gd name="adj1" fmla="val 26408"/>
              <a:gd name="adj2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AE3AC877-A767-616D-DCF9-7D2EFBD8BF73}"/>
              </a:ext>
            </a:extLst>
          </p:cNvPr>
          <p:cNvSpPr/>
          <p:nvPr/>
        </p:nvSpPr>
        <p:spPr>
          <a:xfrm>
            <a:off x="5122901" y="4108866"/>
            <a:ext cx="1362333" cy="504939"/>
          </a:xfrm>
          <a:prstGeom prst="rightArrow">
            <a:avLst>
              <a:gd name="adj1" fmla="val 26408"/>
              <a:gd name="adj2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8D4F666-E807-529E-7463-1C20CEA48B54}"/>
              </a:ext>
            </a:extLst>
          </p:cNvPr>
          <p:cNvSpPr txBox="1"/>
          <p:nvPr/>
        </p:nvSpPr>
        <p:spPr>
          <a:xfrm>
            <a:off x="1773872" y="4973160"/>
            <a:ext cx="1965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(</a:t>
            </a:r>
            <a:r>
              <a:rPr lang="fr-FR" sz="1800" i="1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direct</a:t>
            </a:r>
            <a:r>
              <a:rPr lang="fr-FR" sz="18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fr-FR" sz="1800" kern="180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indexicality</a:t>
            </a:r>
            <a:r>
              <a:rPr lang="fr-FR" sz="18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)</a:t>
            </a:r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9BA697A-CBFB-3A84-5AF3-A737A452575B}"/>
              </a:ext>
            </a:extLst>
          </p:cNvPr>
          <p:cNvSpPr txBox="1"/>
          <p:nvPr/>
        </p:nvSpPr>
        <p:spPr>
          <a:xfrm>
            <a:off x="4756873" y="4971672"/>
            <a:ext cx="229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(</a:t>
            </a:r>
            <a:r>
              <a:rPr lang="fr-FR" sz="1800" i="1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indirect</a:t>
            </a:r>
            <a:r>
              <a:rPr lang="fr-FR" sz="18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fr-FR" sz="1800" kern="180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indexicality</a:t>
            </a:r>
            <a:r>
              <a:rPr lang="fr-FR" sz="18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)</a:t>
            </a:r>
            <a:endParaRPr lang="fr-FR"/>
          </a:p>
        </p:txBody>
      </p:sp>
      <p:sp>
        <p:nvSpPr>
          <p:cNvPr id="25" name="Snip Same-side Corner of Rectangle 8">
            <a:extLst>
              <a:ext uri="{FF2B5EF4-FFF2-40B4-BE49-F238E27FC236}">
                <a16:creationId xmlns:a16="http://schemas.microsoft.com/office/drawing/2014/main" id="{A4884E69-2E79-F650-19A5-ACDB80AB0E9E}"/>
              </a:ext>
            </a:extLst>
          </p:cNvPr>
          <p:cNvSpPr/>
          <p:nvPr/>
        </p:nvSpPr>
        <p:spPr>
          <a:xfrm>
            <a:off x="211576" y="84767"/>
            <a:ext cx="1722169" cy="495114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INTRO</a:t>
            </a:r>
          </a:p>
        </p:txBody>
      </p:sp>
      <p:sp>
        <p:nvSpPr>
          <p:cNvPr id="26" name="Snip Same-side Corner of Rectangle 9">
            <a:extLst>
              <a:ext uri="{FF2B5EF4-FFF2-40B4-BE49-F238E27FC236}">
                <a16:creationId xmlns:a16="http://schemas.microsoft.com/office/drawing/2014/main" id="{2F8465DB-37F3-70AC-69B3-9CBFE445F173}"/>
              </a:ext>
            </a:extLst>
          </p:cNvPr>
          <p:cNvSpPr/>
          <p:nvPr/>
        </p:nvSpPr>
        <p:spPr>
          <a:xfrm>
            <a:off x="1950493" y="0"/>
            <a:ext cx="1722168" cy="571089"/>
          </a:xfrm>
          <a:prstGeom prst="snip2Same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bIns="72000" rtlCol="0" anchor="ctr"/>
          <a:lstStyle/>
          <a:p>
            <a:pPr algn="ctr"/>
            <a:r>
              <a:rPr lang="en-US" sz="1400" b="1">
                <a:solidFill>
                  <a:srgbClr val="92D050"/>
                </a:solidFill>
              </a:rPr>
              <a:t>CONCEPTUAL FRAMEWORK</a:t>
            </a:r>
          </a:p>
        </p:txBody>
      </p:sp>
      <p:sp>
        <p:nvSpPr>
          <p:cNvPr id="27" name="Snip Same-side Corner of Rectangle 11">
            <a:extLst>
              <a:ext uri="{FF2B5EF4-FFF2-40B4-BE49-F238E27FC236}">
                <a16:creationId xmlns:a16="http://schemas.microsoft.com/office/drawing/2014/main" id="{B758B89A-A106-6564-FAD7-992BBBF87C1D}"/>
              </a:ext>
            </a:extLst>
          </p:cNvPr>
          <p:cNvSpPr/>
          <p:nvPr/>
        </p:nvSpPr>
        <p:spPr>
          <a:xfrm>
            <a:off x="5434876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RESULTS &amp; ANALYSIS</a:t>
            </a:r>
          </a:p>
        </p:txBody>
      </p:sp>
      <p:sp>
        <p:nvSpPr>
          <p:cNvPr id="28" name="Snip Same-side Corner of Rectangle 13">
            <a:extLst>
              <a:ext uri="{FF2B5EF4-FFF2-40B4-BE49-F238E27FC236}">
                <a16:creationId xmlns:a16="http://schemas.microsoft.com/office/drawing/2014/main" id="{1E940695-22AD-3B67-A8EA-2A2673D2CC4D}"/>
              </a:ext>
            </a:extLst>
          </p:cNvPr>
          <p:cNvSpPr/>
          <p:nvPr/>
        </p:nvSpPr>
        <p:spPr>
          <a:xfrm>
            <a:off x="7160364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CONCL</a:t>
            </a:r>
          </a:p>
        </p:txBody>
      </p:sp>
      <p:sp>
        <p:nvSpPr>
          <p:cNvPr id="29" name="Snip Same-side Corner of Rectangle 11">
            <a:extLst>
              <a:ext uri="{FF2B5EF4-FFF2-40B4-BE49-F238E27FC236}">
                <a16:creationId xmlns:a16="http://schemas.microsoft.com/office/drawing/2014/main" id="{7F7B36F4-9C06-615F-E6D7-96281DFACD1C}"/>
              </a:ext>
            </a:extLst>
          </p:cNvPr>
          <p:cNvSpPr/>
          <p:nvPr/>
        </p:nvSpPr>
        <p:spPr>
          <a:xfrm>
            <a:off x="3689409" y="60622"/>
            <a:ext cx="1725488" cy="513692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CORPUS</a:t>
            </a:r>
          </a:p>
        </p:txBody>
      </p:sp>
    </p:spTree>
    <p:extLst>
      <p:ext uri="{BB962C8B-B14F-4D97-AF65-F5344CB8AC3E}">
        <p14:creationId xmlns:p14="http://schemas.microsoft.com/office/powerpoint/2010/main" val="1063679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BAB0C1-D85C-A817-4175-F62B21230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309EC4E7-561A-1516-63F8-21428DF14F3C}"/>
                  </a:ext>
                </a:extLst>
              </p14:cNvPr>
              <p14:cNvContentPartPr/>
              <p14:nvPr/>
            </p14:nvContentPartPr>
            <p14:xfrm>
              <a:off x="1535449" y="199348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309EC4E7-561A-1516-63F8-21428DF14F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1129" y="1950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8F4B00BE-3870-028E-8EBE-1E30548C406B}"/>
                  </a:ext>
                </a:extLst>
              </p14:cNvPr>
              <p14:cNvContentPartPr/>
              <p14:nvPr/>
            </p14:nvContentPartPr>
            <p14:xfrm>
              <a:off x="1514569" y="245428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8F4B00BE-3870-028E-8EBE-1E30548C40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0249" y="2411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1A5BEF57-A9EC-8A67-4250-D3FD6A1614D4}"/>
                  </a:ext>
                </a:extLst>
              </p14:cNvPr>
              <p14:cNvContentPartPr/>
              <p14:nvPr/>
            </p14:nvContentPartPr>
            <p14:xfrm>
              <a:off x="2549209" y="1515508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1A5BEF57-A9EC-8A67-4250-D3FD6A1614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4889" y="151118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3691564E-023A-3176-F512-0CCC3D4C0236}"/>
                  </a:ext>
                </a:extLst>
              </p14:cNvPr>
              <p14:cNvContentPartPr/>
              <p14:nvPr/>
            </p14:nvContentPartPr>
            <p14:xfrm>
              <a:off x="1442929" y="346588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3691564E-023A-3176-F512-0CCC3D4C02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8609" y="3422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3EE7FED1-A0B2-F6ED-72BD-40C2E8C0A879}"/>
                  </a:ext>
                </a:extLst>
              </p14:cNvPr>
              <p14:cNvContentPartPr/>
              <p14:nvPr/>
            </p14:nvContentPartPr>
            <p14:xfrm>
              <a:off x="2259049" y="1662748"/>
              <a:ext cx="360" cy="3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3EE7FED1-A0B2-F6ED-72BD-40C2E8C0A87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4729" y="16584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BD420A8A-6069-87C9-B2B9-309FF3960C23}"/>
                  </a:ext>
                </a:extLst>
              </p14:cNvPr>
              <p14:cNvContentPartPr/>
              <p14:nvPr/>
            </p14:nvContentPartPr>
            <p14:xfrm>
              <a:off x="1375969" y="270988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BD420A8A-6069-87C9-B2B9-309FF3960C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49" y="266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4A72CF2E-4451-45B3-79D4-D14D4890E6CB}"/>
                  </a:ext>
                </a:extLst>
              </p14:cNvPr>
              <p14:cNvContentPartPr/>
              <p14:nvPr/>
            </p14:nvContentPartPr>
            <p14:xfrm>
              <a:off x="8352409" y="401308"/>
              <a:ext cx="360" cy="3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4A72CF2E-4451-45B3-79D4-D14D4890E6C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8089" y="396988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5E28E791-6E4F-A227-C7A4-B9EA16C3B063}"/>
              </a:ext>
            </a:extLst>
          </p:cNvPr>
          <p:cNvSpPr txBox="1"/>
          <p:nvPr/>
        </p:nvSpPr>
        <p:spPr>
          <a:xfrm>
            <a:off x="2172093" y="6376612"/>
            <a:ext cx="469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“Pronoun sharing and </a:t>
            </a:r>
            <a:r>
              <a:rPr lang="en-GB" sz="1200" err="1">
                <a:solidFill>
                  <a:schemeClr val="bg1"/>
                </a:solidFill>
              </a:rPr>
              <a:t>stancetaking</a:t>
            </a:r>
            <a:r>
              <a:rPr lang="en-GB" sz="1200">
                <a:solidFill>
                  <a:schemeClr val="bg1"/>
                </a:solidFill>
              </a:rPr>
              <a:t>: political and cultural (dis)alignment”</a:t>
            </a:r>
          </a:p>
          <a:p>
            <a:pPr algn="ctr"/>
            <a:r>
              <a:rPr lang="en-GB" sz="1200">
                <a:solidFill>
                  <a:schemeClr val="bg1"/>
                </a:solidFill>
              </a:rPr>
              <a:t>ann.coady@univ.montp3.fr </a:t>
            </a:r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A46C258-5252-7CD1-0CBD-7B1354BA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408" y="6356350"/>
            <a:ext cx="334391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8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25" name="Snip Same-side Corner of Rectangle 8">
            <a:extLst>
              <a:ext uri="{FF2B5EF4-FFF2-40B4-BE49-F238E27FC236}">
                <a16:creationId xmlns:a16="http://schemas.microsoft.com/office/drawing/2014/main" id="{79D357CE-D5A5-A30E-E5A0-EA1F5FD77921}"/>
              </a:ext>
            </a:extLst>
          </p:cNvPr>
          <p:cNvSpPr/>
          <p:nvPr/>
        </p:nvSpPr>
        <p:spPr>
          <a:xfrm>
            <a:off x="211576" y="84767"/>
            <a:ext cx="1722169" cy="495114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INTRO</a:t>
            </a:r>
          </a:p>
        </p:txBody>
      </p:sp>
      <p:sp>
        <p:nvSpPr>
          <p:cNvPr id="26" name="Snip Same-side Corner of Rectangle 9">
            <a:extLst>
              <a:ext uri="{FF2B5EF4-FFF2-40B4-BE49-F238E27FC236}">
                <a16:creationId xmlns:a16="http://schemas.microsoft.com/office/drawing/2014/main" id="{A2BCA263-090C-9AD3-165C-58C25EFC4B3D}"/>
              </a:ext>
            </a:extLst>
          </p:cNvPr>
          <p:cNvSpPr/>
          <p:nvPr/>
        </p:nvSpPr>
        <p:spPr>
          <a:xfrm>
            <a:off x="1950493" y="72633"/>
            <a:ext cx="1722168" cy="498456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bIns="72000"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CONCEPTUAL FRAMEWORK</a:t>
            </a:r>
          </a:p>
        </p:txBody>
      </p:sp>
      <p:sp>
        <p:nvSpPr>
          <p:cNvPr id="27" name="Snip Same-side Corner of Rectangle 11">
            <a:extLst>
              <a:ext uri="{FF2B5EF4-FFF2-40B4-BE49-F238E27FC236}">
                <a16:creationId xmlns:a16="http://schemas.microsoft.com/office/drawing/2014/main" id="{FDD5D996-1384-CA5E-0D8A-BB5CCB8B7AA2}"/>
              </a:ext>
            </a:extLst>
          </p:cNvPr>
          <p:cNvSpPr/>
          <p:nvPr/>
        </p:nvSpPr>
        <p:spPr>
          <a:xfrm>
            <a:off x="5434876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RESULTS &amp; ANALYSIS</a:t>
            </a:r>
          </a:p>
        </p:txBody>
      </p:sp>
      <p:sp>
        <p:nvSpPr>
          <p:cNvPr id="28" name="Snip Same-side Corner of Rectangle 13">
            <a:extLst>
              <a:ext uri="{FF2B5EF4-FFF2-40B4-BE49-F238E27FC236}">
                <a16:creationId xmlns:a16="http://schemas.microsoft.com/office/drawing/2014/main" id="{133DE753-AC60-605F-F389-E90F2B2F5CB9}"/>
              </a:ext>
            </a:extLst>
          </p:cNvPr>
          <p:cNvSpPr/>
          <p:nvPr/>
        </p:nvSpPr>
        <p:spPr>
          <a:xfrm>
            <a:off x="7160364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CONCL</a:t>
            </a:r>
          </a:p>
        </p:txBody>
      </p:sp>
      <p:sp>
        <p:nvSpPr>
          <p:cNvPr id="29" name="Snip Same-side Corner of Rectangle 11">
            <a:extLst>
              <a:ext uri="{FF2B5EF4-FFF2-40B4-BE49-F238E27FC236}">
                <a16:creationId xmlns:a16="http://schemas.microsoft.com/office/drawing/2014/main" id="{5252B8F0-A21C-B9C0-AD0A-A263BE765771}"/>
              </a:ext>
            </a:extLst>
          </p:cNvPr>
          <p:cNvSpPr/>
          <p:nvPr/>
        </p:nvSpPr>
        <p:spPr>
          <a:xfrm>
            <a:off x="3689409" y="0"/>
            <a:ext cx="1725488" cy="574314"/>
          </a:xfrm>
          <a:prstGeom prst="snip2Same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92D050"/>
                </a:solidFill>
              </a:rPr>
              <a:t>CORPUS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00F171-2A1B-9882-E80D-26105BBF5344}"/>
              </a:ext>
            </a:extLst>
          </p:cNvPr>
          <p:cNvSpPr txBox="1"/>
          <p:nvPr/>
        </p:nvSpPr>
        <p:spPr>
          <a:xfrm>
            <a:off x="271837" y="1104797"/>
            <a:ext cx="3800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err="1">
                <a:solidFill>
                  <a:schemeClr val="bg1"/>
                </a:solidFill>
              </a:rPr>
              <a:t>Weaknesses</a:t>
            </a:r>
            <a:r>
              <a:rPr lang="fr-FR" sz="2000">
                <a:solidFill>
                  <a:schemeClr val="bg1"/>
                </a:solidFill>
              </a:rPr>
              <a:t>:</a:t>
            </a:r>
          </a:p>
          <a:p>
            <a:endParaRPr lang="fr-FR" sz="200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kern="180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L</a:t>
            </a:r>
            <a:r>
              <a:rPr lang="en-GB" sz="2000" kern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inguistic mailing lists</a:t>
            </a:r>
            <a:r>
              <a:rPr lang="fr-FR" sz="2000">
                <a:solidFill>
                  <a:schemeClr val="bg1"/>
                </a:solidFill>
                <a:effectLst/>
              </a:rPr>
              <a:t> = </a:t>
            </a:r>
            <a:r>
              <a:rPr lang="fr-FR" sz="2000" err="1">
                <a:solidFill>
                  <a:schemeClr val="bg1"/>
                </a:solidFill>
                <a:effectLst/>
              </a:rPr>
              <a:t>academics</a:t>
            </a:r>
            <a:r>
              <a:rPr lang="fr-FR" sz="2000">
                <a:solidFill>
                  <a:schemeClr val="bg1"/>
                </a:solidFill>
                <a:effectLst/>
              </a:rPr>
              <a:t> on the </a:t>
            </a:r>
            <a:r>
              <a:rPr lang="fr-FR" sz="2000" err="1">
                <a:solidFill>
                  <a:schemeClr val="bg1"/>
                </a:solidFill>
                <a:effectLst/>
              </a:rPr>
              <a:t>political</a:t>
            </a:r>
            <a:r>
              <a:rPr lang="fr-FR" sz="2000">
                <a:solidFill>
                  <a:schemeClr val="bg1"/>
                </a:solidFill>
                <a:effectLst/>
              </a:rPr>
              <a:t> </a:t>
            </a:r>
            <a:r>
              <a:rPr lang="fr-FR" sz="2000" err="1">
                <a:solidFill>
                  <a:schemeClr val="bg1"/>
                </a:solidFill>
                <a:effectLst/>
              </a:rPr>
              <a:t>left</a:t>
            </a:r>
            <a:endParaRPr lang="fr-FR" sz="2000">
              <a:solidFill>
                <a:schemeClr val="bg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Didn’t ask which pronouns people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Calibri" panose="020F0502020204030204" pitchFamily="34" charset="0"/>
                <a:cs typeface="Open Sans" panose="020B0606030504020204" pitchFamily="34" charset="0"/>
              </a:rPr>
              <a:t>Didn’t ask about sexuality</a:t>
            </a:r>
            <a:endParaRPr lang="fr-FR" sz="2000">
              <a:solidFill>
                <a:schemeClr val="bg1"/>
              </a:solidFill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5D8CA7D4-07E1-A655-D5F2-F63D0813E4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5658" y="937952"/>
            <a:ext cx="4125800" cy="249104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0C1C713-B757-236A-3D78-85416427C8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881" y="3544667"/>
            <a:ext cx="7772400" cy="2786948"/>
          </a:xfrm>
          <a:prstGeom prst="rect">
            <a:avLst/>
          </a:prstGeom>
        </p:spPr>
      </p:pic>
      <p:sp>
        <p:nvSpPr>
          <p:cNvPr id="36" name="Bulle rectangulaire 35">
            <a:extLst>
              <a:ext uri="{FF2B5EF4-FFF2-40B4-BE49-F238E27FC236}">
                <a16:creationId xmlns:a16="http://schemas.microsoft.com/office/drawing/2014/main" id="{C401A104-C330-625D-30AD-55E02F32EAD4}"/>
              </a:ext>
            </a:extLst>
          </p:cNvPr>
          <p:cNvSpPr/>
          <p:nvPr/>
        </p:nvSpPr>
        <p:spPr>
          <a:xfrm>
            <a:off x="4357201" y="1179187"/>
            <a:ext cx="1077675" cy="672642"/>
          </a:xfrm>
          <a:prstGeom prst="wedgeRectCallout">
            <a:avLst>
              <a:gd name="adj1" fmla="val 226369"/>
              <a:gd name="adj2" fmla="val 12679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err="1">
                <a:solidFill>
                  <a:schemeClr val="tx1"/>
                </a:solidFill>
              </a:rPr>
              <a:t>Student</a:t>
            </a:r>
            <a:endParaRPr lang="fr-FR" sz="1400">
              <a:solidFill>
                <a:schemeClr val="tx1"/>
              </a:solidFill>
            </a:endParaRPr>
          </a:p>
          <a:p>
            <a:pPr algn="ctr"/>
            <a:r>
              <a:rPr lang="fr-FR" sz="1400" b="1">
                <a:solidFill>
                  <a:schemeClr val="tx1"/>
                </a:solidFill>
              </a:rPr>
              <a:t>145 (17.7%)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396012-A4F6-1AA6-EA59-8A0D4300F1FB}"/>
              </a:ext>
            </a:extLst>
          </p:cNvPr>
          <p:cNvSpPr txBox="1"/>
          <p:nvPr/>
        </p:nvSpPr>
        <p:spPr>
          <a:xfrm>
            <a:off x="967485" y="5906083"/>
            <a:ext cx="14283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1 = left wing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FE9DDF9-2A8B-F66D-3CFB-1A7F351DFC28}"/>
              </a:ext>
            </a:extLst>
          </p:cNvPr>
          <p:cNvSpPr txBox="1"/>
          <p:nvPr/>
        </p:nvSpPr>
        <p:spPr>
          <a:xfrm>
            <a:off x="6742469" y="5848249"/>
            <a:ext cx="14283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5</a:t>
            </a:r>
            <a:r>
              <a:rPr lang="en-GB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 = right wing</a:t>
            </a:r>
          </a:p>
        </p:txBody>
      </p:sp>
    </p:spTree>
    <p:extLst>
      <p:ext uri="{BB962C8B-B14F-4D97-AF65-F5344CB8AC3E}">
        <p14:creationId xmlns:p14="http://schemas.microsoft.com/office/powerpoint/2010/main" val="204483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7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04E6C8-D2DD-9723-547E-A24E216D6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82AE6CD0-68BC-E638-2A53-13FE965E0BF6}"/>
                  </a:ext>
                </a:extLst>
              </p14:cNvPr>
              <p14:cNvContentPartPr/>
              <p14:nvPr/>
            </p14:nvContentPartPr>
            <p14:xfrm>
              <a:off x="1535449" y="199348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82AE6CD0-68BC-E638-2A53-13FE965E0B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1129" y="1950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B8A6929B-D117-55E6-4B60-918432B62EA0}"/>
                  </a:ext>
                </a:extLst>
              </p14:cNvPr>
              <p14:cNvContentPartPr/>
              <p14:nvPr/>
            </p14:nvContentPartPr>
            <p14:xfrm>
              <a:off x="1514569" y="245428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B8A6929B-D117-55E6-4B60-918432B62E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0249" y="24110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7A5018C8-0886-33CA-FD82-3C3DB8006C50}"/>
                  </a:ext>
                </a:extLst>
              </p14:cNvPr>
              <p14:cNvContentPartPr/>
              <p14:nvPr/>
            </p14:nvContentPartPr>
            <p14:xfrm>
              <a:off x="2549209" y="1515508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7A5018C8-0886-33CA-FD82-3C3DB8006C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44889" y="151118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C2B4D364-CD07-67DD-1566-B388BE2E8A78}"/>
                  </a:ext>
                </a:extLst>
              </p14:cNvPr>
              <p14:cNvContentPartPr/>
              <p14:nvPr/>
            </p14:nvContentPartPr>
            <p14:xfrm>
              <a:off x="1442929" y="346588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C2B4D364-CD07-67DD-1566-B388BE2E8A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8609" y="3422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E8E24F39-4C92-7F9E-D3FF-9294BD4E705A}"/>
                  </a:ext>
                </a:extLst>
              </p14:cNvPr>
              <p14:cNvContentPartPr/>
              <p14:nvPr/>
            </p14:nvContentPartPr>
            <p14:xfrm>
              <a:off x="2259049" y="1662748"/>
              <a:ext cx="360" cy="3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E8E24F39-4C92-7F9E-D3FF-9294BD4E70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4729" y="165842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3253CFDC-B39D-C36D-61AB-BF454B704F4E}"/>
                  </a:ext>
                </a:extLst>
              </p14:cNvPr>
              <p14:cNvContentPartPr/>
              <p14:nvPr/>
            </p14:nvContentPartPr>
            <p14:xfrm>
              <a:off x="1375969" y="270988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3253CFDC-B39D-C36D-61AB-BF454B704F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49" y="26666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C4528BC8-3163-2EF7-31A6-3159C0A919AD}"/>
                  </a:ext>
                </a:extLst>
              </p14:cNvPr>
              <p14:cNvContentPartPr/>
              <p14:nvPr/>
            </p14:nvContentPartPr>
            <p14:xfrm>
              <a:off x="8352409" y="401308"/>
              <a:ext cx="360" cy="3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C4528BC8-3163-2EF7-31A6-3159C0A919A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48089" y="396988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471F9E76-2675-4EF9-4A0A-E957684C7652}"/>
              </a:ext>
            </a:extLst>
          </p:cNvPr>
          <p:cNvSpPr txBox="1"/>
          <p:nvPr/>
        </p:nvSpPr>
        <p:spPr>
          <a:xfrm>
            <a:off x="2172093" y="6376612"/>
            <a:ext cx="469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</a:rPr>
              <a:t>“Pronoun sharing and </a:t>
            </a:r>
            <a:r>
              <a:rPr lang="en-GB" sz="1200" err="1">
                <a:solidFill>
                  <a:schemeClr val="bg1"/>
                </a:solidFill>
              </a:rPr>
              <a:t>stancetaking</a:t>
            </a:r>
            <a:r>
              <a:rPr lang="en-GB" sz="1200">
                <a:solidFill>
                  <a:schemeClr val="bg1"/>
                </a:solidFill>
              </a:rPr>
              <a:t>: political and cultural (dis)alignment”</a:t>
            </a:r>
          </a:p>
          <a:p>
            <a:pPr algn="ctr"/>
            <a:r>
              <a:rPr lang="en-GB" sz="1200">
                <a:solidFill>
                  <a:schemeClr val="bg1"/>
                </a:solidFill>
              </a:rPr>
              <a:t>ann.coady@univ.montp3.fr </a:t>
            </a:r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64F7B91-73BB-EB43-1C83-4DA23D2F3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2408" y="6356350"/>
            <a:ext cx="334391" cy="365125"/>
          </a:xfrm>
        </p:spPr>
        <p:txBody>
          <a:bodyPr/>
          <a:lstStyle/>
          <a:p>
            <a:fld id="{225241FC-104E-0A46-AA38-778140CD5BDA}" type="slidenum">
              <a:rPr lang="fr-FR" smtClean="0">
                <a:solidFill>
                  <a:schemeClr val="bg1"/>
                </a:solidFill>
              </a:rPr>
              <a:pPr/>
              <a:t>9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25" name="Snip Same-side Corner of Rectangle 8">
            <a:extLst>
              <a:ext uri="{FF2B5EF4-FFF2-40B4-BE49-F238E27FC236}">
                <a16:creationId xmlns:a16="http://schemas.microsoft.com/office/drawing/2014/main" id="{BCFCD235-D880-0854-501F-A80016D8EFEA}"/>
              </a:ext>
            </a:extLst>
          </p:cNvPr>
          <p:cNvSpPr/>
          <p:nvPr/>
        </p:nvSpPr>
        <p:spPr>
          <a:xfrm>
            <a:off x="211576" y="84767"/>
            <a:ext cx="1722169" cy="495114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INTRO</a:t>
            </a:r>
          </a:p>
        </p:txBody>
      </p:sp>
      <p:sp>
        <p:nvSpPr>
          <p:cNvPr id="26" name="Snip Same-side Corner of Rectangle 9">
            <a:extLst>
              <a:ext uri="{FF2B5EF4-FFF2-40B4-BE49-F238E27FC236}">
                <a16:creationId xmlns:a16="http://schemas.microsoft.com/office/drawing/2014/main" id="{7A8A4702-997C-DAD3-9B08-7C9EED27F700}"/>
              </a:ext>
            </a:extLst>
          </p:cNvPr>
          <p:cNvSpPr/>
          <p:nvPr/>
        </p:nvSpPr>
        <p:spPr>
          <a:xfrm>
            <a:off x="1950493" y="72633"/>
            <a:ext cx="1722168" cy="498456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bIns="72000"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CONCEPTUAL FRAMEWORK</a:t>
            </a:r>
          </a:p>
        </p:txBody>
      </p:sp>
      <p:sp>
        <p:nvSpPr>
          <p:cNvPr id="27" name="Snip Same-side Corner of Rectangle 11">
            <a:extLst>
              <a:ext uri="{FF2B5EF4-FFF2-40B4-BE49-F238E27FC236}">
                <a16:creationId xmlns:a16="http://schemas.microsoft.com/office/drawing/2014/main" id="{55C9FC60-5BC1-DF1C-AB65-DA174256AB1C}"/>
              </a:ext>
            </a:extLst>
          </p:cNvPr>
          <p:cNvSpPr/>
          <p:nvPr/>
        </p:nvSpPr>
        <p:spPr>
          <a:xfrm>
            <a:off x="5434876" y="0"/>
            <a:ext cx="1725488" cy="579883"/>
          </a:xfrm>
          <a:prstGeom prst="snip2Same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92D050"/>
                </a:solidFill>
              </a:rPr>
              <a:t>RESULTS &amp; ANALYSIS</a:t>
            </a:r>
          </a:p>
        </p:txBody>
      </p:sp>
      <p:sp>
        <p:nvSpPr>
          <p:cNvPr id="28" name="Snip Same-side Corner of Rectangle 13">
            <a:extLst>
              <a:ext uri="{FF2B5EF4-FFF2-40B4-BE49-F238E27FC236}">
                <a16:creationId xmlns:a16="http://schemas.microsoft.com/office/drawing/2014/main" id="{F42903C1-4B19-4597-890E-D21C78D00580}"/>
              </a:ext>
            </a:extLst>
          </p:cNvPr>
          <p:cNvSpPr/>
          <p:nvPr/>
        </p:nvSpPr>
        <p:spPr>
          <a:xfrm>
            <a:off x="7160364" y="72633"/>
            <a:ext cx="1725488" cy="507250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CONCL</a:t>
            </a:r>
          </a:p>
        </p:txBody>
      </p:sp>
      <p:sp>
        <p:nvSpPr>
          <p:cNvPr id="29" name="Snip Same-side Corner of Rectangle 11">
            <a:extLst>
              <a:ext uri="{FF2B5EF4-FFF2-40B4-BE49-F238E27FC236}">
                <a16:creationId xmlns:a16="http://schemas.microsoft.com/office/drawing/2014/main" id="{F016F7C8-E30B-7787-B46F-5C2124242CC5}"/>
              </a:ext>
            </a:extLst>
          </p:cNvPr>
          <p:cNvSpPr/>
          <p:nvPr/>
        </p:nvSpPr>
        <p:spPr>
          <a:xfrm>
            <a:off x="3689409" y="75856"/>
            <a:ext cx="1725488" cy="498457"/>
          </a:xfrm>
          <a:prstGeom prst="snip2Same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CORPUS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E9D4E696-0FA8-F3A9-73A5-2BF6EBF4DB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3261957"/>
              </p:ext>
            </p:extLst>
          </p:nvPr>
        </p:nvGraphicFramePr>
        <p:xfrm>
          <a:off x="341194" y="730344"/>
          <a:ext cx="8544658" cy="5626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1021136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1542</Words>
  <Application>Microsoft Macintosh PowerPoint</Application>
  <PresentationFormat>Affichage à l'écran (4:3)</PresentationFormat>
  <Paragraphs>271</Paragraphs>
  <Slides>16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Intro </vt:lpstr>
      <vt:lpstr>Montserrat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Paul-Valéry -Montpellier 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Patrick Paris</dc:creator>
  <cp:lastModifiedBy>Ann Coady</cp:lastModifiedBy>
  <cp:revision>49</cp:revision>
  <dcterms:created xsi:type="dcterms:W3CDTF">2017-02-02T07:44:54Z</dcterms:created>
  <dcterms:modified xsi:type="dcterms:W3CDTF">2024-10-16T18:47:40Z</dcterms:modified>
</cp:coreProperties>
</file>