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8"/>
  </p:notesMasterIdLst>
  <p:sldIdLst>
    <p:sldId id="256" r:id="rId2"/>
    <p:sldId id="343" r:id="rId3"/>
    <p:sldId id="265" r:id="rId4"/>
    <p:sldId id="303" r:id="rId5"/>
    <p:sldId id="258" r:id="rId6"/>
    <p:sldId id="323" r:id="rId7"/>
    <p:sldId id="267" r:id="rId8"/>
    <p:sldId id="324" r:id="rId9"/>
    <p:sldId id="283" r:id="rId10"/>
    <p:sldId id="286" r:id="rId11"/>
    <p:sldId id="272" r:id="rId12"/>
    <p:sldId id="349" r:id="rId13"/>
    <p:sldId id="342" r:id="rId14"/>
    <p:sldId id="284" r:id="rId15"/>
    <p:sldId id="287" r:id="rId16"/>
    <p:sldId id="285" r:id="rId17"/>
    <p:sldId id="288" r:id="rId18"/>
    <p:sldId id="344" r:id="rId19"/>
    <p:sldId id="295" r:id="rId20"/>
    <p:sldId id="307" r:id="rId21"/>
    <p:sldId id="348" r:id="rId22"/>
    <p:sldId id="327" r:id="rId23"/>
    <p:sldId id="312" r:id="rId24"/>
    <p:sldId id="326" r:id="rId25"/>
    <p:sldId id="328" r:id="rId26"/>
    <p:sldId id="329" r:id="rId27"/>
    <p:sldId id="345" r:id="rId28"/>
    <p:sldId id="332" r:id="rId29"/>
    <p:sldId id="330" r:id="rId30"/>
    <p:sldId id="333" r:id="rId31"/>
    <p:sldId id="319" r:id="rId32"/>
    <p:sldId id="321" r:id="rId33"/>
    <p:sldId id="322" r:id="rId34"/>
    <p:sldId id="331" r:id="rId35"/>
    <p:sldId id="297" r:id="rId36"/>
    <p:sldId id="298" r:id="rId37"/>
    <p:sldId id="336" r:id="rId38"/>
    <p:sldId id="338" r:id="rId39"/>
    <p:sldId id="302" r:id="rId40"/>
    <p:sldId id="335" r:id="rId41"/>
    <p:sldId id="268" r:id="rId42"/>
    <p:sldId id="309" r:id="rId43"/>
    <p:sldId id="304" r:id="rId44"/>
    <p:sldId id="299" r:id="rId45"/>
    <p:sldId id="300" r:id="rId46"/>
    <p:sldId id="301" r:id="rId47"/>
  </p:sldIdLst>
  <p:sldSz cx="12192000" cy="6858000"/>
  <p:notesSz cx="6400800" cy="8686800"/>
  <p:defaultTextStyle>
    <a:defPPr>
      <a:defRPr lang="de-CH"/>
    </a:defPPr>
    <a:lvl1pPr algn="l" rtl="0" fontAlgn="base">
      <a:spcBef>
        <a:spcPct val="0"/>
      </a:spcBef>
      <a:spcAft>
        <a:spcPct val="0"/>
      </a:spcAft>
      <a:defRPr sz="17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7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7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7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7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5pPr>
    <a:lvl6pPr marL="2286000" algn="l" defTabSz="457200" rtl="0" eaLnBrk="1" latinLnBrk="0" hangingPunct="1">
      <a:defRPr sz="17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6pPr>
    <a:lvl7pPr marL="2743200" algn="l" defTabSz="457200" rtl="0" eaLnBrk="1" latinLnBrk="0" hangingPunct="1">
      <a:defRPr sz="17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7pPr>
    <a:lvl8pPr marL="3200400" algn="l" defTabSz="457200" rtl="0" eaLnBrk="1" latinLnBrk="0" hangingPunct="1">
      <a:defRPr sz="17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8pPr>
    <a:lvl9pPr marL="3657600" algn="l" defTabSz="457200" rtl="0" eaLnBrk="1" latinLnBrk="0" hangingPunct="1">
      <a:defRPr sz="17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709" userDrawn="1">
          <p15:clr>
            <a:srgbClr val="A4A3A4"/>
          </p15:clr>
        </p15:guide>
        <p15:guide id="2" orient="horz" pos="1389" userDrawn="1">
          <p15:clr>
            <a:srgbClr val="A4A3A4"/>
          </p15:clr>
        </p15:guide>
        <p15:guide id="3" orient="horz" pos="3838" userDrawn="1">
          <p15:clr>
            <a:srgbClr val="A4A3A4"/>
          </p15:clr>
        </p15:guide>
        <p15:guide id="5" pos="3840" userDrawn="1">
          <p15:clr>
            <a:srgbClr val="A4A3A4"/>
          </p15:clr>
        </p15:guide>
        <p15:guide id="6" pos="3727" userDrawn="1">
          <p15:clr>
            <a:srgbClr val="A4A3A4"/>
          </p15:clr>
        </p15:guide>
        <p15:guide id="7" pos="3953" userDrawn="1">
          <p15:clr>
            <a:srgbClr val="A4A3A4"/>
          </p15:clr>
        </p15:guide>
        <p15:guide id="8" pos="4861" userDrawn="1">
          <p15:clr>
            <a:srgbClr val="A4A3A4"/>
          </p15:clr>
        </p15:guide>
        <p15:guide id="9" pos="5065" userDrawn="1">
          <p15:clr>
            <a:srgbClr val="A4A3A4"/>
          </p15:clr>
        </p15:guide>
        <p15:guide id="10" pos="7106" userDrawn="1">
          <p15:clr>
            <a:srgbClr val="A4A3A4"/>
          </p15:clr>
        </p15:guide>
        <p15:guide id="11" pos="2819" userDrawn="1">
          <p15:clr>
            <a:srgbClr val="A4A3A4"/>
          </p15:clr>
        </p15:guide>
        <p15:guide id="12" pos="2615" userDrawn="1">
          <p15:clr>
            <a:srgbClr val="A4A3A4"/>
          </p15:clr>
        </p15:guide>
        <p15:guide id="13" pos="574" userDrawn="1">
          <p15:clr>
            <a:srgbClr val="A4A3A4"/>
          </p15:clr>
        </p15:guide>
        <p15:guide id="14" orient="horz" pos="799" userDrawn="1">
          <p15:clr>
            <a:srgbClr val="A4A3A4"/>
          </p15:clr>
        </p15:guide>
        <p15:guide id="15" orient="horz" pos="411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AD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439" autoAdjust="0"/>
    <p:restoredTop sz="96327"/>
  </p:normalViewPr>
  <p:slideViewPr>
    <p:cSldViewPr snapToObjects="1">
      <p:cViewPr varScale="1">
        <p:scale>
          <a:sx n="158" d="100"/>
          <a:sy n="158" d="100"/>
        </p:scale>
        <p:origin x="1152" y="184"/>
      </p:cViewPr>
      <p:guideLst>
        <p:guide orient="horz" pos="709"/>
        <p:guide orient="horz" pos="1389"/>
        <p:guide orient="horz" pos="3838"/>
        <p:guide pos="3840"/>
        <p:guide pos="3727"/>
        <p:guide pos="3953"/>
        <p:guide pos="4861"/>
        <p:guide pos="5065"/>
        <p:guide pos="7106"/>
        <p:guide pos="2819"/>
        <p:guide pos="2615"/>
        <p:guide pos="574"/>
        <p:guide orient="horz" pos="799"/>
        <p:guide orient="horz" pos="411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Objects="1">
      <p:cViewPr varScale="1">
        <p:scale>
          <a:sx n="125" d="100"/>
          <a:sy n="125" d="100"/>
        </p:scale>
        <p:origin x="3880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773363" cy="43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86211" tIns="43106" rIns="86211" bIns="43106" numCol="1" anchor="t" anchorCtr="0" compatLnSpc="1">
            <a:prstTxWarp prst="textNoShape">
              <a:avLst/>
            </a:prstTxWarp>
          </a:bodyPr>
          <a:lstStyle>
            <a:lvl1pPr defTabSz="862013">
              <a:defRPr sz="1100"/>
            </a:lvl1pPr>
          </a:lstStyle>
          <a:p>
            <a:endParaRPr lang="de-CH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625850" y="0"/>
            <a:ext cx="2773363" cy="43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86211" tIns="43106" rIns="86211" bIns="43106" numCol="1" anchor="t" anchorCtr="0" compatLnSpc="1">
            <a:prstTxWarp prst="textNoShape">
              <a:avLst/>
            </a:prstTxWarp>
          </a:bodyPr>
          <a:lstStyle>
            <a:lvl1pPr algn="r" defTabSz="862013">
              <a:defRPr sz="1100"/>
            </a:lvl1pPr>
          </a:lstStyle>
          <a:p>
            <a:endParaRPr lang="de-CH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07975" y="652463"/>
            <a:ext cx="5786438" cy="32559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39763" y="4125913"/>
            <a:ext cx="5121275" cy="390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86211" tIns="43106" rIns="86211" bIns="431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/>
              <a:t>Textmasterformate durch Klicken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251825"/>
            <a:ext cx="2773363" cy="43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86211" tIns="43106" rIns="86211" bIns="43106" numCol="1" anchor="b" anchorCtr="0" compatLnSpc="1">
            <a:prstTxWarp prst="textNoShape">
              <a:avLst/>
            </a:prstTxWarp>
          </a:bodyPr>
          <a:lstStyle>
            <a:lvl1pPr defTabSz="862013">
              <a:defRPr sz="1100"/>
            </a:lvl1pPr>
          </a:lstStyle>
          <a:p>
            <a:endParaRPr lang="de-CH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625850" y="8251825"/>
            <a:ext cx="2773363" cy="43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86211" tIns="43106" rIns="86211" bIns="43106" numCol="1" anchor="b" anchorCtr="0" compatLnSpc="1">
            <a:prstTxWarp prst="textNoShape">
              <a:avLst/>
            </a:prstTxWarp>
          </a:bodyPr>
          <a:lstStyle>
            <a:lvl1pPr algn="r" defTabSz="862013">
              <a:defRPr sz="1100"/>
            </a:lvl1pPr>
          </a:lstStyle>
          <a:p>
            <a:fld id="{54E7F490-E965-9B42-AE49-DA4BC6E663B1}" type="slidenum">
              <a:rPr lang="de-CH"/>
              <a:pPr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984389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H" dirty="0"/>
              <a:t>Potential(!) pronouns, not found ones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E7F490-E965-9B42-AE49-DA4BC6E663B1}" type="slidenum">
              <a:rPr lang="de-CH" smtClean="0"/>
              <a:pPr/>
              <a:t>11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16477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E7F490-E965-9B42-AE49-DA4BC6E663B1}" type="slidenum">
              <a:rPr lang="de-CH" smtClean="0"/>
              <a:pPr/>
              <a:t>34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989581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H" dirty="0"/>
              <a:t>Potential(!) pronouns, not found ones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E7F490-E965-9B42-AE49-DA4BC6E663B1}" type="slidenum">
              <a:rPr lang="de-CH" smtClean="0"/>
              <a:pPr/>
              <a:t>12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577369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E7F490-E965-9B42-AE49-DA4BC6E663B1}" type="slidenum">
              <a:rPr lang="de-CH" smtClean="0"/>
              <a:pPr/>
              <a:t>26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015864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E7F490-E965-9B42-AE49-DA4BC6E663B1}" type="slidenum">
              <a:rPr lang="de-CH" smtClean="0"/>
              <a:pPr/>
              <a:t>27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511876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H" dirty="0"/>
              <a:t>Read the first sentence aloud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E7F490-E965-9B42-AE49-DA4BC6E663B1}" type="slidenum">
              <a:rPr lang="de-CH" smtClean="0"/>
              <a:pPr/>
              <a:t>28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679445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E7F490-E965-9B42-AE49-DA4BC6E663B1}" type="slidenum">
              <a:rPr lang="de-CH" smtClean="0"/>
              <a:pPr/>
              <a:t>29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061561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E7F490-E965-9B42-AE49-DA4BC6E663B1}" type="slidenum">
              <a:rPr lang="de-CH" smtClean="0"/>
              <a:pPr/>
              <a:t>30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728134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E7F490-E965-9B42-AE49-DA4BC6E663B1}" type="slidenum">
              <a:rPr lang="de-CH" smtClean="0"/>
              <a:pPr/>
              <a:t>31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548752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E7F490-E965-9B42-AE49-DA4BC6E663B1}" type="slidenum">
              <a:rPr lang="de-CH" smtClean="0"/>
              <a:pPr/>
              <a:t>33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7425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1225" y="1989138"/>
            <a:ext cx="10369550" cy="1295400"/>
          </a:xfrm>
        </p:spPr>
        <p:txBody>
          <a:bodyPr/>
          <a:lstStyle>
            <a:lvl1pPr>
              <a:defRPr sz="3900"/>
            </a:lvl1pPr>
          </a:lstStyle>
          <a:p>
            <a:pPr lvl="0"/>
            <a:r>
              <a:rPr lang="en-GB" noProof="0"/>
              <a:t>Click to edit Master title style</a:t>
            </a:r>
            <a:endParaRPr lang="en-US" noProof="0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11225" y="3429000"/>
            <a:ext cx="10369550" cy="17526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noProof="0"/>
              <a:t>Click to edit Master subtitle style</a:t>
            </a:r>
            <a:endParaRPr lang="en-US" noProof="0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DB00D-2B0B-4FA2-A258-E1F4E7D9041F}" type="datetime1">
              <a:rPr lang="en-US" smtClean="0"/>
              <a:t>10/24/24</a:t>
            </a:fld>
            <a:endParaRPr lang="en-US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The Pronoun Declarers of Reddit, Carlos Hartmann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</a:t>
            </a:r>
            <a:fld id="{9D46F3A4-F478-9440-BC8E-B732027F4C8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53" userDrawn="1">
          <p15:clr>
            <a:srgbClr val="9FCC3B"/>
          </p15:clr>
        </p15:guide>
        <p15:guide id="2" orient="horz" pos="2160" userDrawn="1">
          <p15:clr>
            <a:srgbClr val="9FCC3B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 bwMode="white">
          <a:xfrm>
            <a:off x="0" y="1125538"/>
            <a:ext cx="12192000" cy="5732462"/>
          </a:xfrm>
          <a:prstGeom prst="rect">
            <a:avLst/>
          </a:prstGeom>
          <a:solidFill>
            <a:srgbClr val="A3ADB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417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111BC-6152-4315-B33F-C80A8FBDF65E}" type="datetime1">
              <a:rPr lang="en-US" smtClean="0"/>
              <a:t>10/24/24</a:t>
            </a:fld>
            <a:endParaRPr lang="en-US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The Pronoun Declarers of Reddit, Carlos Hartmann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</a:t>
            </a:r>
            <a:fld id="{9D46F3A4-F478-9440-BC8E-B732027F4C8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943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11225" y="2205039"/>
            <a:ext cx="5005388" cy="388778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Inhaltsplatzhalter 2"/>
          <p:cNvSpPr>
            <a:spLocks noGrp="1"/>
          </p:cNvSpPr>
          <p:nvPr>
            <p:ph idx="13"/>
          </p:nvPr>
        </p:nvSpPr>
        <p:spPr>
          <a:xfrm>
            <a:off x="6291040" y="2205039"/>
            <a:ext cx="5005388" cy="388778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506E3A2-04B2-4DD3-AAA1-A42AE5838B79}" type="datetime1">
              <a:rPr lang="en-US" smtClean="0"/>
              <a:t>10/24/24</a:t>
            </a:fld>
            <a:endParaRPr lang="en-US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The Pronoun Declarers of Reddit, Carlos Hartmann</a:t>
            </a: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/>
              <a:t>Page </a:t>
            </a:r>
            <a:fld id="{9D46F3A4-F478-9440-BC8E-B732027F4C8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25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2A807-0C67-4BAF-BFE8-143988B7864A}" type="datetime1">
              <a:rPr lang="en-US" smtClean="0"/>
              <a:t>10/24/24</a:t>
            </a:fld>
            <a:endParaRPr lang="en-US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The Pronoun Declarers of Reddit, Carlos Hartmann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</a:t>
            </a:r>
            <a:fld id="{9D46F3A4-F478-9440-BC8E-B732027F4C8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641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7"/>
          <p:cNvSpPr>
            <a:spLocks noGrp="1"/>
          </p:cNvSpPr>
          <p:nvPr>
            <p:ph type="pic" sz="quarter" idx="10"/>
          </p:nvPr>
        </p:nvSpPr>
        <p:spPr>
          <a:xfrm>
            <a:off x="192089" y="188912"/>
            <a:ext cx="11807824" cy="6480175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2821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21" userDrawn="1">
          <p15:clr>
            <a:srgbClr val="9FCC3B"/>
          </p15:clr>
        </p15:guide>
        <p15:guide id="2" pos="7559" userDrawn="1">
          <p15:clr>
            <a:srgbClr val="9FCC3B"/>
          </p15:clr>
        </p15:guide>
        <p15:guide id="3" orient="horz" pos="119" userDrawn="1">
          <p15:clr>
            <a:srgbClr val="9FCC3B"/>
          </p15:clr>
        </p15:guide>
        <p15:guide id="4" orient="horz" pos="4201" userDrawn="1">
          <p15:clr>
            <a:srgbClr val="9FCC3B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F9531-9C51-4B7E-993F-41DB8F023600}" type="datetime1">
              <a:rPr lang="en-US" smtClean="0"/>
              <a:t>10/24/24</a:t>
            </a:fld>
            <a:endParaRPr lang="en-US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The Pronoun Declarers of Reddit, Carlos Hartmann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</a:t>
            </a:r>
            <a:fld id="{9D46F3A4-F478-9440-BC8E-B732027F4C8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129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3" descr="uzh_logo_e_pos_grau_1mm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44" y="142875"/>
            <a:ext cx="2027238" cy="6842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1225" y="1268414"/>
            <a:ext cx="10369550" cy="792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/>
              <a:t>Mastertitelformat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1225" y="2205039"/>
            <a:ext cx="10369550" cy="3887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/>
              <a:t>Mastertextformat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US" dirty="0"/>
          </a:p>
          <a:p>
            <a:pPr lvl="1"/>
            <a:r>
              <a:rPr lang="en-US" dirty="0" err="1"/>
              <a:t>Zweite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2"/>
            <a:r>
              <a:rPr lang="en-US" dirty="0" err="1"/>
              <a:t>Dritte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3"/>
            <a:r>
              <a:rPr lang="en-US" dirty="0" err="1"/>
              <a:t>Vierte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4"/>
            <a:r>
              <a:rPr lang="en-US" dirty="0" err="1"/>
              <a:t>Fünfte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1225" y="6524625"/>
            <a:ext cx="1246716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fld id="{A456F339-3D89-431B-B52C-DECFFB55CC5F}" type="datetime1">
              <a:rPr lang="en-US" smtClean="0"/>
              <a:t>10/24/24</a:t>
            </a:fld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55308" y="6524625"/>
            <a:ext cx="7008284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r>
              <a:rPr lang="en-US" dirty="0"/>
              <a:t>The Pronoun Declarers of Reddit, Carlos Hartmann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452484" y="6524625"/>
            <a:ext cx="828291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r>
              <a:rPr lang="en-US" dirty="0"/>
              <a:t>Page </a:t>
            </a:r>
            <a:fld id="{9D46F3A4-F478-9440-BC8E-B732027F4C8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0" y="1125538"/>
            <a:ext cx="12192000" cy="0"/>
          </a:xfrm>
          <a:prstGeom prst="line">
            <a:avLst/>
          </a:prstGeom>
          <a:noFill/>
          <a:ln w="15875">
            <a:solidFill>
              <a:srgbClr val="A3ADB7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700" dirty="0"/>
          </a:p>
        </p:txBody>
      </p:sp>
      <p:sp>
        <p:nvSpPr>
          <p:cNvPr id="11" name="Text Box 9"/>
          <p:cNvSpPr txBox="1">
            <a:spLocks noChangeArrowheads="1"/>
          </p:cNvSpPr>
          <p:nvPr userDrawn="1"/>
        </p:nvSpPr>
        <p:spPr bwMode="auto">
          <a:xfrm>
            <a:off x="911225" y="852488"/>
            <a:ext cx="7332663" cy="227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36000" rIns="0" bIns="0"/>
          <a:lstStyle/>
          <a:p>
            <a:pPr>
              <a:spcBef>
                <a:spcPct val="50000"/>
              </a:spcBef>
            </a:pPr>
            <a:r>
              <a:rPr lang="en-US" sz="1400" b="1" dirty="0"/>
              <a:t>English Department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0" r:id="rId3"/>
    <p:sldLayoutId id="2147483657" r:id="rId4"/>
    <p:sldLayoutId id="2147483654" r:id="rId5"/>
    <p:sldLayoutId id="2147483658" r:id="rId6"/>
    <p:sldLayoutId id="2147483655" r:id="rId7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A5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000" indent="-342000" algn="l" rtl="0" eaLnBrk="1" fontAlgn="base" hangingPunct="1">
        <a:spcBef>
          <a:spcPct val="40000"/>
        </a:spcBef>
        <a:spcAft>
          <a:spcPct val="0"/>
        </a:spcAft>
        <a:buFont typeface="Arial" panose="020B0604020202020204" pitchFamily="34" charset="0"/>
        <a:buChar char="–"/>
        <a:defRPr sz="1700">
          <a:solidFill>
            <a:schemeClr val="tx1"/>
          </a:solidFill>
          <a:latin typeface="+mn-lt"/>
          <a:ea typeface="+mn-ea"/>
          <a:cs typeface="+mn-cs"/>
        </a:defRPr>
      </a:lvl1pPr>
      <a:lvl2pPr marL="684000" indent="-342000" algn="l" rtl="0" eaLnBrk="1" fontAlgn="base" hangingPunct="1">
        <a:spcBef>
          <a:spcPct val="40000"/>
        </a:spcBef>
        <a:spcAft>
          <a:spcPct val="0"/>
        </a:spcAft>
        <a:buFont typeface="Arial" charset="0"/>
        <a:buChar char="–"/>
        <a:defRPr sz="1700">
          <a:solidFill>
            <a:schemeClr val="tx1"/>
          </a:solidFill>
          <a:latin typeface="+mn-lt"/>
          <a:ea typeface="Arial" charset="0"/>
          <a:cs typeface="+mn-cs"/>
        </a:defRPr>
      </a:lvl2pPr>
      <a:lvl3pPr marL="1026000" indent="-342000" algn="l" rtl="0" eaLnBrk="1" fontAlgn="base" hangingPunct="1">
        <a:spcBef>
          <a:spcPct val="40000"/>
        </a:spcBef>
        <a:spcAft>
          <a:spcPct val="0"/>
        </a:spcAft>
        <a:buFont typeface="Arial" charset="0"/>
        <a:buChar char="–"/>
        <a:defRPr sz="1700">
          <a:solidFill>
            <a:schemeClr val="tx1"/>
          </a:solidFill>
          <a:latin typeface="+mn-lt"/>
          <a:ea typeface="Arial" charset="0"/>
          <a:cs typeface="+mn-cs"/>
        </a:defRPr>
      </a:lvl3pPr>
      <a:lvl4pPr marL="1368000" indent="-342000" algn="l" rtl="0" eaLnBrk="1" fontAlgn="base" hangingPunct="1">
        <a:spcBef>
          <a:spcPct val="40000"/>
        </a:spcBef>
        <a:spcAft>
          <a:spcPct val="0"/>
        </a:spcAft>
        <a:buFont typeface="Arial" charset="0"/>
        <a:buChar char="–"/>
        <a:defRPr sz="1700">
          <a:solidFill>
            <a:schemeClr val="tx1"/>
          </a:solidFill>
          <a:latin typeface="+mn-lt"/>
          <a:ea typeface="Arial" charset="0"/>
          <a:cs typeface="+mn-cs"/>
        </a:defRPr>
      </a:lvl4pPr>
      <a:lvl5pPr marL="1710000" indent="-342000" algn="l" rtl="0" eaLnBrk="1" fontAlgn="base" hangingPunct="1">
        <a:spcBef>
          <a:spcPct val="40000"/>
        </a:spcBef>
        <a:spcAft>
          <a:spcPct val="0"/>
        </a:spcAft>
        <a:buFont typeface="Arial" charset="0"/>
        <a:buChar char="–"/>
        <a:defRPr sz="1700">
          <a:solidFill>
            <a:schemeClr val="tx1"/>
          </a:solidFill>
          <a:latin typeface="+mn-lt"/>
          <a:ea typeface="Arial" charset="0"/>
          <a:cs typeface="+mn-cs"/>
        </a:defRPr>
      </a:lvl5pPr>
      <a:lvl6pPr marL="1895475" indent="-366713" algn="l" rtl="0" eaLnBrk="1" fontAlgn="base" hangingPunct="1">
        <a:spcBef>
          <a:spcPct val="40000"/>
        </a:spcBef>
        <a:spcAft>
          <a:spcPct val="0"/>
        </a:spcAft>
        <a:buFont typeface="Arial" charset="0"/>
        <a:buChar char="–"/>
        <a:defRPr sz="1700">
          <a:solidFill>
            <a:schemeClr val="tx1"/>
          </a:solidFill>
          <a:latin typeface="+mn-lt"/>
          <a:ea typeface="Arial" charset="0"/>
          <a:cs typeface="+mn-cs"/>
        </a:defRPr>
      </a:lvl6pPr>
      <a:lvl7pPr marL="2352675" indent="-366713" algn="l" rtl="0" eaLnBrk="1" fontAlgn="base" hangingPunct="1">
        <a:spcBef>
          <a:spcPct val="40000"/>
        </a:spcBef>
        <a:spcAft>
          <a:spcPct val="0"/>
        </a:spcAft>
        <a:buFont typeface="Arial" charset="0"/>
        <a:buChar char="–"/>
        <a:defRPr sz="1700">
          <a:solidFill>
            <a:schemeClr val="tx1"/>
          </a:solidFill>
          <a:latin typeface="+mn-lt"/>
          <a:ea typeface="Arial" charset="0"/>
          <a:cs typeface="+mn-cs"/>
        </a:defRPr>
      </a:lvl7pPr>
      <a:lvl8pPr marL="2809875" indent="-366713" algn="l" rtl="0" eaLnBrk="1" fontAlgn="base" hangingPunct="1">
        <a:spcBef>
          <a:spcPct val="40000"/>
        </a:spcBef>
        <a:spcAft>
          <a:spcPct val="0"/>
        </a:spcAft>
        <a:buFont typeface="Arial" charset="0"/>
        <a:buChar char="–"/>
        <a:defRPr sz="1700">
          <a:solidFill>
            <a:schemeClr val="tx1"/>
          </a:solidFill>
          <a:latin typeface="+mn-lt"/>
          <a:ea typeface="Arial" charset="0"/>
          <a:cs typeface="+mn-cs"/>
        </a:defRPr>
      </a:lvl8pPr>
      <a:lvl9pPr marL="3267075" indent="-366713" algn="l" rtl="0" eaLnBrk="1" fontAlgn="base" hangingPunct="1">
        <a:spcBef>
          <a:spcPct val="40000"/>
        </a:spcBef>
        <a:spcAft>
          <a:spcPct val="0"/>
        </a:spcAft>
        <a:buFont typeface="Arial" charset="0"/>
        <a:buChar char="–"/>
        <a:defRPr sz="17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74" userDrawn="1">
          <p15:clr>
            <a:srgbClr val="F26B43"/>
          </p15:clr>
        </p15:guide>
        <p15:guide id="2" pos="7106" userDrawn="1">
          <p15:clr>
            <a:srgbClr val="F26B43"/>
          </p15:clr>
        </p15:guide>
        <p15:guide id="3" orient="horz" pos="1389" userDrawn="1">
          <p15:clr>
            <a:srgbClr val="F26B43"/>
          </p15:clr>
        </p15:guide>
        <p15:guide id="4" orient="horz" pos="799" userDrawn="1">
          <p15:clr>
            <a:srgbClr val="F26B43"/>
          </p15:clr>
        </p15:guide>
        <p15:guide id="5" orient="horz" pos="4110" userDrawn="1">
          <p15:clr>
            <a:srgbClr val="F26B43"/>
          </p15:clr>
        </p15:guide>
        <p15:guide id="6" pos="3840" userDrawn="1">
          <p15:clr>
            <a:srgbClr val="F26B43"/>
          </p15:clr>
        </p15:guide>
        <p15:guide id="7" pos="3953" userDrawn="1">
          <p15:clr>
            <a:srgbClr val="5ACBF0"/>
          </p15:clr>
        </p15:guide>
        <p15:guide id="8" pos="3727" userDrawn="1">
          <p15:clr>
            <a:srgbClr val="5ACBF0"/>
          </p15:clr>
        </p15:guide>
        <p15:guide id="9" pos="2615" userDrawn="1">
          <p15:clr>
            <a:srgbClr val="5ACBF0"/>
          </p15:clr>
        </p15:guide>
        <p15:guide id="10" pos="2819" userDrawn="1">
          <p15:clr>
            <a:srgbClr val="5ACBF0"/>
          </p15:clr>
        </p15:guide>
        <p15:guide id="11" pos="4861" userDrawn="1">
          <p15:clr>
            <a:srgbClr val="5ACBF0"/>
          </p15:clr>
        </p15:guide>
        <p15:guide id="12" pos="5065" userDrawn="1">
          <p15:clr>
            <a:srgbClr val="5ACBF0"/>
          </p15:clr>
        </p15:guide>
        <p15:guide id="13" orient="horz" pos="709" userDrawn="1">
          <p15:clr>
            <a:srgbClr val="F26B43"/>
          </p15:clr>
        </p15:guide>
        <p15:guide id="14" orient="horz" pos="38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Pronoun Declarers of Reddit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 Pronoun-Progressive Group of Speakers </a:t>
            </a:r>
          </a:p>
          <a:p>
            <a:r>
              <a:rPr lang="en-US" dirty="0"/>
              <a:t>Carlos Hartmann</a:t>
            </a:r>
          </a:p>
          <a:p>
            <a:r>
              <a:rPr lang="en-US" dirty="0"/>
              <a:t>&lt;</a:t>
            </a:r>
            <a:r>
              <a:rPr lang="en-US" dirty="0" err="1"/>
              <a:t>carlos.hartmann@es.uzh.ch</a:t>
            </a:r>
            <a:r>
              <a:rPr lang="en-US" dirty="0"/>
              <a:t>&gt;</a:t>
            </a:r>
          </a:p>
          <a:p>
            <a:endParaRPr lang="en-US" dirty="0"/>
          </a:p>
          <a:p>
            <a:r>
              <a:rPr lang="en-US" dirty="0"/>
              <a:t>Conference talk at “What’s your Pronoun?”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1225" y="6524625"/>
            <a:ext cx="1246716" cy="215900"/>
          </a:xfrm>
        </p:spPr>
        <p:txBody>
          <a:bodyPr/>
          <a:lstStyle/>
          <a:p>
            <a:fld id="{E1CB8E92-5CDB-4A76-B5E4-CA699B405A0A}" type="datetime1">
              <a:rPr lang="en-US" smtClean="0"/>
              <a:t>10/24/24</a:t>
            </a:fld>
            <a:endParaRPr lang="en-US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1"/>
          </p:nvPr>
        </p:nvSpPr>
        <p:spPr>
          <a:xfrm>
            <a:off x="2255308" y="6524625"/>
            <a:ext cx="7008284" cy="215900"/>
          </a:xfrm>
        </p:spPr>
        <p:txBody>
          <a:bodyPr/>
          <a:lstStyle/>
          <a:p>
            <a:r>
              <a:rPr lang="en-US" dirty="0"/>
              <a:t>The Pronoun Declarers of Reddit, Carlos Hartmann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</a:t>
            </a:r>
            <a:fld id="{9D46F3A4-F478-9440-BC8E-B732027F4C86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5" name="Picture 4" descr="A close-up of words&#10;&#10;Description automatically generated">
            <a:extLst>
              <a:ext uri="{FF2B5EF4-FFF2-40B4-BE49-F238E27FC236}">
                <a16:creationId xmlns:a16="http://schemas.microsoft.com/office/drawing/2014/main" id="{1493F3F6-374E-F861-73F4-A282420F35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6194" y="2670204"/>
            <a:ext cx="5834581" cy="371112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250BD4-FEDE-88AB-6EA8-7A4537176F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Pronouns Considered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21497E-C8F7-A397-DE7F-C6282A70F6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225" y="2205039"/>
            <a:ext cx="3672607" cy="3887787"/>
          </a:xfrm>
        </p:spPr>
        <p:txBody>
          <a:bodyPr/>
          <a:lstStyle/>
          <a:p>
            <a:pPr marL="0" indent="0">
              <a:buNone/>
            </a:pPr>
            <a:r>
              <a:rPr lang="en-CH" dirty="0"/>
              <a:t>By paradigm:</a:t>
            </a:r>
          </a:p>
          <a:p>
            <a:r>
              <a:rPr lang="en-GB" dirty="0"/>
              <a:t>h</a:t>
            </a:r>
            <a:r>
              <a:rPr lang="en-CH" dirty="0"/>
              <a:t>e</a:t>
            </a:r>
          </a:p>
          <a:p>
            <a:r>
              <a:rPr lang="en-GB" dirty="0"/>
              <a:t>s</a:t>
            </a:r>
            <a:r>
              <a:rPr lang="en-CH" dirty="0"/>
              <a:t>he</a:t>
            </a:r>
          </a:p>
          <a:p>
            <a:r>
              <a:rPr lang="en-GB" dirty="0"/>
              <a:t>t</a:t>
            </a:r>
            <a:r>
              <a:rPr lang="en-CH" dirty="0"/>
              <a:t>hey</a:t>
            </a:r>
          </a:p>
          <a:p>
            <a:r>
              <a:rPr lang="en-GB" dirty="0"/>
              <a:t>a</a:t>
            </a:r>
            <a:r>
              <a:rPr lang="en-CH" dirty="0"/>
              <a:t>ny/all pronouns</a:t>
            </a:r>
          </a:p>
          <a:p>
            <a:r>
              <a:rPr lang="en-GB" dirty="0"/>
              <a:t>n</a:t>
            </a:r>
            <a:r>
              <a:rPr lang="en-CH" dirty="0"/>
              <a:t>o pronouns</a:t>
            </a:r>
          </a:p>
          <a:p>
            <a:r>
              <a:rPr lang="en-GB" dirty="0"/>
              <a:t>N</a:t>
            </a:r>
            <a:r>
              <a:rPr lang="en-CH" dirty="0"/>
              <a:t>eopronouns</a:t>
            </a:r>
          </a:p>
          <a:p>
            <a:r>
              <a:rPr lang="en-GB" dirty="0" err="1"/>
              <a:t>i</a:t>
            </a:r>
            <a:r>
              <a:rPr lang="en-CH" dirty="0"/>
              <a:t>t</a:t>
            </a:r>
          </a:p>
          <a:p>
            <a:r>
              <a:rPr lang="en-GB" dirty="0"/>
              <a:t>n</a:t>
            </a:r>
            <a:r>
              <a:rPr lang="en-CH" dirty="0"/>
              <a:t>ounself pronouns</a:t>
            </a:r>
          </a:p>
          <a:p>
            <a:r>
              <a:rPr lang="en-GB" dirty="0"/>
              <a:t>h</a:t>
            </a:r>
            <a:r>
              <a:rPr lang="en-CH" dirty="0"/>
              <a:t>istorical pronouns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A530DA-66F0-2DA6-D61E-059248D05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111BC-6152-4315-B33F-C80A8FBDF65E}" type="datetime1">
              <a:rPr lang="en-US" smtClean="0"/>
              <a:t>10/24/24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3B9E43-D6B1-FE2D-4F1B-42A8A62D2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Pronoun Declarers of Reddit, Carlos Hartmann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DE54C6-EBE3-1DB3-A103-3D58D318F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</a:t>
            </a:r>
            <a:fld id="{9D46F3A4-F478-9440-BC8E-B732027F4C86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327E43-B144-358A-5E02-E6DA77207740}"/>
              </a:ext>
            </a:extLst>
          </p:cNvPr>
          <p:cNvSpPr txBox="1"/>
          <p:nvPr/>
        </p:nvSpPr>
        <p:spPr>
          <a:xfrm>
            <a:off x="5447928" y="2060104"/>
            <a:ext cx="6480720" cy="2970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H" dirty="0"/>
              <a:t>Exclusions:</a:t>
            </a:r>
          </a:p>
          <a:p>
            <a:pPr marL="285750" indent="-285750">
              <a:buFont typeface="System Font Regular"/>
              <a:buChar char="–"/>
            </a:pPr>
            <a:r>
              <a:rPr lang="en-GB" dirty="0">
                <a:latin typeface="+mn-lt"/>
                <a:ea typeface="+mn-ea"/>
                <a:cs typeface="+mn-cs"/>
              </a:rPr>
              <a:t>f</a:t>
            </a:r>
            <a:r>
              <a:rPr lang="en-CH" dirty="0">
                <a:latin typeface="+mn-lt"/>
                <a:ea typeface="+mn-ea"/>
                <a:cs typeface="+mn-cs"/>
              </a:rPr>
              <a:t>irst and second person pronouns</a:t>
            </a:r>
          </a:p>
          <a:p>
            <a:pPr marL="285750" indent="-285750">
              <a:buFont typeface="System Font Regular"/>
              <a:buChar char="–"/>
            </a:pPr>
            <a:r>
              <a:rPr lang="en-GB" dirty="0">
                <a:latin typeface="+mn-lt"/>
                <a:ea typeface="+mn-ea"/>
                <a:cs typeface="+mn-cs"/>
              </a:rPr>
              <a:t>H</a:t>
            </a:r>
            <a:r>
              <a:rPr lang="en-CH" dirty="0">
                <a:latin typeface="+mn-lt"/>
                <a:ea typeface="+mn-ea"/>
                <a:cs typeface="+mn-cs"/>
              </a:rPr>
              <a:t>onorifics</a:t>
            </a:r>
          </a:p>
          <a:p>
            <a:pPr marL="285750" indent="-285750">
              <a:buFont typeface="System Font Regular"/>
              <a:buChar char="–"/>
            </a:pPr>
            <a:r>
              <a:rPr lang="en-GB" i="1" dirty="0">
                <a:latin typeface="+mn-lt"/>
                <a:ea typeface="+mn-ea"/>
                <a:cs typeface="+mn-cs"/>
              </a:rPr>
              <a:t>o</a:t>
            </a:r>
            <a:r>
              <a:rPr lang="en-CH" i="1" dirty="0">
                <a:latin typeface="+mn-lt"/>
                <a:ea typeface="+mn-ea"/>
                <a:cs typeface="+mn-cs"/>
              </a:rPr>
              <a:t>ne</a:t>
            </a:r>
            <a:r>
              <a:rPr lang="en-CH" dirty="0">
                <a:latin typeface="+mn-lt"/>
                <a:ea typeface="+mn-ea"/>
                <a:cs typeface="+mn-cs"/>
              </a:rPr>
              <a:t>, </a:t>
            </a:r>
            <a:r>
              <a:rPr lang="en-CH" i="1" dirty="0">
                <a:latin typeface="+mn-lt"/>
                <a:ea typeface="+mn-ea"/>
                <a:cs typeface="+mn-cs"/>
              </a:rPr>
              <a:t>oneself, that</a:t>
            </a:r>
          </a:p>
          <a:p>
            <a:pPr marL="285750" indent="-285750">
              <a:buFont typeface="System Font Regular"/>
              <a:buChar char="–"/>
            </a:pPr>
            <a:r>
              <a:rPr lang="en-GB" dirty="0">
                <a:latin typeface="+mn-lt"/>
                <a:ea typeface="+mn-ea"/>
                <a:cs typeface="+mn-cs"/>
              </a:rPr>
              <a:t>n</a:t>
            </a:r>
            <a:r>
              <a:rPr lang="en-CH" dirty="0">
                <a:latin typeface="+mn-lt"/>
                <a:ea typeface="+mn-ea"/>
                <a:cs typeface="+mn-cs"/>
              </a:rPr>
              <a:t>ames</a:t>
            </a:r>
          </a:p>
          <a:p>
            <a:pPr marL="285750" indent="-285750">
              <a:buFont typeface="System Font Regular"/>
              <a:buChar char="–"/>
            </a:pPr>
            <a:r>
              <a:rPr lang="de-CH" dirty="0">
                <a:latin typeface="+mn-lt"/>
                <a:ea typeface="+mn-ea"/>
                <a:cs typeface="+mn-cs"/>
              </a:rPr>
              <a:t>Prompts </a:t>
            </a:r>
            <a:r>
              <a:rPr lang="de-CH" dirty="0" err="1">
                <a:latin typeface="+mn-lt"/>
                <a:ea typeface="+mn-ea"/>
                <a:cs typeface="+mn-cs"/>
              </a:rPr>
              <a:t>to</a:t>
            </a:r>
            <a:r>
              <a:rPr lang="de-CH" dirty="0">
                <a:latin typeface="+mn-lt"/>
                <a:ea typeface="+mn-ea"/>
                <a:cs typeface="+mn-cs"/>
              </a:rPr>
              <a:t> </a:t>
            </a:r>
            <a:r>
              <a:rPr lang="de-CH" dirty="0" err="1">
                <a:latin typeface="+mn-lt"/>
                <a:ea typeface="+mn-ea"/>
                <a:cs typeface="+mn-cs"/>
              </a:rPr>
              <a:t>ask</a:t>
            </a:r>
            <a:r>
              <a:rPr lang="de-CH" dirty="0">
                <a:latin typeface="+mn-lt"/>
                <a:ea typeface="+mn-ea"/>
                <a:cs typeface="+mn-cs"/>
              </a:rPr>
              <a:t> </a:t>
            </a:r>
            <a:r>
              <a:rPr lang="de-CH" dirty="0" err="1">
                <a:latin typeface="+mn-lt"/>
                <a:ea typeface="+mn-ea"/>
                <a:cs typeface="+mn-cs"/>
              </a:rPr>
              <a:t>about</a:t>
            </a:r>
            <a:r>
              <a:rPr lang="de-CH" dirty="0">
                <a:latin typeface="+mn-lt"/>
                <a:ea typeface="+mn-ea"/>
                <a:cs typeface="+mn-cs"/>
              </a:rPr>
              <a:t> </a:t>
            </a:r>
            <a:r>
              <a:rPr lang="de-CH" dirty="0" err="1">
                <a:latin typeface="+mn-lt"/>
                <a:ea typeface="+mn-ea"/>
                <a:cs typeface="+mn-cs"/>
              </a:rPr>
              <a:t>pronouns</a:t>
            </a:r>
            <a:endParaRPr lang="en-CH" dirty="0">
              <a:latin typeface="+mn-lt"/>
              <a:ea typeface="+mn-ea"/>
              <a:cs typeface="+mn-cs"/>
            </a:endParaRPr>
          </a:p>
          <a:p>
            <a:pPr marL="285750" indent="-285750">
              <a:buFont typeface="System Font Regular"/>
              <a:buChar char="–"/>
            </a:pPr>
            <a:r>
              <a:rPr lang="en-CH" dirty="0">
                <a:latin typeface="+mn-lt"/>
                <a:ea typeface="+mn-ea"/>
                <a:cs typeface="+mn-cs"/>
              </a:rPr>
              <a:t>Preferences of one paradigm over another</a:t>
            </a:r>
          </a:p>
          <a:p>
            <a:pPr marL="285750" indent="-285750">
              <a:buFont typeface="System Font Regular"/>
              <a:buChar char="–"/>
            </a:pPr>
            <a:r>
              <a:rPr lang="en-CH" dirty="0">
                <a:latin typeface="+mn-lt"/>
                <a:ea typeface="+mn-ea"/>
                <a:cs typeface="+mn-cs"/>
              </a:rPr>
              <a:t>Expressions such as </a:t>
            </a:r>
            <a:r>
              <a:rPr lang="en-CH" i="1" dirty="0">
                <a:latin typeface="+mn-lt"/>
                <a:ea typeface="+mn-ea"/>
                <a:cs typeface="+mn-cs"/>
              </a:rPr>
              <a:t>pronounless</a:t>
            </a:r>
            <a:r>
              <a:rPr lang="en-CH" dirty="0">
                <a:latin typeface="+mn-lt"/>
                <a:ea typeface="+mn-ea"/>
                <a:cs typeface="+mn-cs"/>
              </a:rPr>
              <a:t> or </a:t>
            </a:r>
            <a:r>
              <a:rPr lang="en-CH" i="1" dirty="0">
                <a:latin typeface="+mn-lt"/>
                <a:ea typeface="+mn-ea"/>
                <a:cs typeface="+mn-cs"/>
              </a:rPr>
              <a:t>nullpronouns </a:t>
            </a:r>
            <a:r>
              <a:rPr lang="en-CH" dirty="0">
                <a:latin typeface="+mn-lt"/>
                <a:ea typeface="+mn-ea"/>
                <a:cs typeface="+mn-cs"/>
              </a:rPr>
              <a:t>(unknown to me at the time)</a:t>
            </a:r>
          </a:p>
          <a:p>
            <a:pPr marL="285750" indent="-285750">
              <a:buFont typeface="System Font Regular"/>
              <a:buChar char="–"/>
            </a:pPr>
            <a:r>
              <a:rPr lang="en-CH" dirty="0">
                <a:latin typeface="+mn-lt"/>
                <a:ea typeface="+mn-ea"/>
                <a:cs typeface="+mn-cs"/>
              </a:rPr>
              <a:t>Emojiself pronouns (cf. </a:t>
            </a:r>
            <a:r>
              <a:rPr lang="en-GB" dirty="0" err="1">
                <a:latin typeface="+mn-lt"/>
                <a:ea typeface="+mn-ea"/>
                <a:cs typeface="+mn-cs"/>
              </a:rPr>
              <a:t>Lauscher</a:t>
            </a:r>
            <a:r>
              <a:rPr lang="en-GB" dirty="0">
                <a:latin typeface="+mn-lt"/>
                <a:ea typeface="+mn-ea"/>
                <a:cs typeface="+mn-cs"/>
              </a:rPr>
              <a:t>, Crowley &amp; </a:t>
            </a:r>
            <a:r>
              <a:rPr lang="en-GB" dirty="0" err="1">
                <a:latin typeface="+mn-lt"/>
                <a:ea typeface="+mn-ea"/>
                <a:cs typeface="+mn-cs"/>
              </a:rPr>
              <a:t>Hovy</a:t>
            </a:r>
            <a:r>
              <a:rPr lang="en-GB" dirty="0">
                <a:latin typeface="+mn-lt"/>
                <a:ea typeface="+mn-ea"/>
                <a:cs typeface="+mn-cs"/>
              </a:rPr>
              <a:t> 2022)</a:t>
            </a:r>
            <a:endParaRPr lang="en-CH" dirty="0">
              <a:latin typeface="+mn-lt"/>
              <a:ea typeface="+mn-ea"/>
              <a:cs typeface="+mn-cs"/>
            </a:endParaRPr>
          </a:p>
          <a:p>
            <a:pPr marL="285750" indent="-285750">
              <a:buFont typeface="System Font Regular"/>
              <a:buChar char="–"/>
            </a:pPr>
            <a:endParaRPr lang="en-CH" i="1" dirty="0"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69730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8245A10-647C-8708-2A0A-9D4AA981FF37}"/>
              </a:ext>
            </a:extLst>
          </p:cNvPr>
          <p:cNvSpPr/>
          <p:nvPr/>
        </p:nvSpPr>
        <p:spPr bwMode="auto">
          <a:xfrm>
            <a:off x="6384032" y="201696"/>
            <a:ext cx="5184576" cy="665630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H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1331DA-BD6A-882D-9C2D-7D637ED68F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224" y="1290835"/>
            <a:ext cx="3960639" cy="698005"/>
          </a:xfrm>
        </p:spPr>
        <p:txBody>
          <a:bodyPr/>
          <a:lstStyle/>
          <a:p>
            <a:r>
              <a:rPr lang="en-CH" dirty="0"/>
              <a:t>Pronouns Considered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0638D2-08F4-4495-5381-7E5312155E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225" y="1844824"/>
            <a:ext cx="5526901" cy="5616624"/>
          </a:xfrm>
        </p:spPr>
        <p:txBody>
          <a:bodyPr/>
          <a:lstStyle/>
          <a:p>
            <a:r>
              <a:rPr lang="en-CH" sz="1600" dirty="0"/>
              <a:t>Present-Day English:</a:t>
            </a:r>
          </a:p>
          <a:p>
            <a:pPr lvl="1"/>
            <a:r>
              <a:rPr lang="en-GB" sz="1600" dirty="0"/>
              <a:t>s</a:t>
            </a:r>
            <a:r>
              <a:rPr lang="en-CH" sz="1600" dirty="0"/>
              <a:t>he, </a:t>
            </a:r>
            <a:r>
              <a:rPr lang="en-GB" sz="1600" dirty="0"/>
              <a:t>her, hers, herself</a:t>
            </a:r>
          </a:p>
          <a:p>
            <a:pPr lvl="1"/>
            <a:r>
              <a:rPr lang="en-GB" sz="1600" dirty="0"/>
              <a:t>he, his, him, himself</a:t>
            </a:r>
          </a:p>
          <a:p>
            <a:pPr lvl="1"/>
            <a:r>
              <a:rPr lang="en-GB" sz="1600" dirty="0"/>
              <a:t>they, their, theirs, them, themselves, themself</a:t>
            </a:r>
          </a:p>
          <a:p>
            <a:pPr lvl="1"/>
            <a:r>
              <a:rPr lang="en-GB" sz="1600" dirty="0"/>
              <a:t>it, its, itself</a:t>
            </a:r>
          </a:p>
          <a:p>
            <a:r>
              <a:rPr lang="en-GB" sz="1600" dirty="0"/>
              <a:t>Historical:</a:t>
            </a:r>
          </a:p>
          <a:p>
            <a:pPr lvl="2"/>
            <a:r>
              <a:rPr lang="en-GB" sz="1600" dirty="0" err="1"/>
              <a:t>hē</a:t>
            </a:r>
            <a:r>
              <a:rPr lang="en-GB" sz="1600" dirty="0"/>
              <a:t>, </a:t>
            </a:r>
            <a:r>
              <a:rPr lang="en-GB" sz="1600" dirty="0" err="1"/>
              <a:t>hine</a:t>
            </a:r>
            <a:endParaRPr lang="en-GB" sz="1600" dirty="0"/>
          </a:p>
          <a:p>
            <a:pPr lvl="2"/>
            <a:r>
              <a:rPr lang="en-GB" sz="1600" dirty="0" err="1"/>
              <a:t>hēo</a:t>
            </a:r>
            <a:r>
              <a:rPr lang="en-GB" sz="1600" dirty="0"/>
              <a:t>, </a:t>
            </a:r>
            <a:r>
              <a:rPr lang="en-GB" sz="1600" dirty="0" err="1"/>
              <a:t>heo</a:t>
            </a:r>
            <a:r>
              <a:rPr lang="en-GB" sz="1600" dirty="0"/>
              <a:t>, hie, </a:t>
            </a:r>
            <a:r>
              <a:rPr lang="en-GB" sz="1600" dirty="0" err="1"/>
              <a:t>hīe</a:t>
            </a:r>
            <a:r>
              <a:rPr lang="en-GB" sz="1600" dirty="0"/>
              <a:t>, </a:t>
            </a:r>
            <a:r>
              <a:rPr lang="en-GB" sz="1600" dirty="0" err="1"/>
              <a:t>hiere</a:t>
            </a:r>
            <a:endParaRPr lang="en-GB" sz="1600" dirty="0"/>
          </a:p>
          <a:p>
            <a:pPr lvl="2"/>
            <a:r>
              <a:rPr lang="en-GB" sz="1600" dirty="0"/>
              <a:t>hit</a:t>
            </a:r>
          </a:p>
          <a:p>
            <a:pPr lvl="2"/>
            <a:r>
              <a:rPr lang="en-GB" sz="1600" dirty="0" err="1"/>
              <a:t>hine</a:t>
            </a:r>
            <a:r>
              <a:rPr lang="en-GB" sz="1600" dirty="0"/>
              <a:t>, </a:t>
            </a:r>
            <a:r>
              <a:rPr lang="en-GB" sz="1600" dirty="0" err="1"/>
              <a:t>hisse</a:t>
            </a:r>
            <a:r>
              <a:rPr lang="en-GB" sz="1600" dirty="0"/>
              <a:t>, </a:t>
            </a:r>
            <a:r>
              <a:rPr lang="en-GB" sz="1600" dirty="0" err="1"/>
              <a:t>hes</a:t>
            </a:r>
            <a:r>
              <a:rPr lang="en-GB" sz="1600" dirty="0"/>
              <a:t>, him-</a:t>
            </a:r>
            <a:r>
              <a:rPr lang="en-GB" sz="1600" dirty="0" err="1"/>
              <a:t>seluen</a:t>
            </a:r>
            <a:endParaRPr lang="en-GB" sz="1600" dirty="0"/>
          </a:p>
          <a:p>
            <a:pPr lvl="2"/>
            <a:r>
              <a:rPr lang="en-GB" sz="1600" dirty="0" err="1"/>
              <a:t>sche</a:t>
            </a:r>
            <a:r>
              <a:rPr lang="en-GB" sz="1600" dirty="0"/>
              <a:t>, </a:t>
            </a:r>
            <a:r>
              <a:rPr lang="en-GB" sz="1600" dirty="0" err="1"/>
              <a:t>scheo</a:t>
            </a:r>
            <a:r>
              <a:rPr lang="en-GB" sz="1600" dirty="0"/>
              <a:t>, </a:t>
            </a:r>
            <a:r>
              <a:rPr lang="en-GB" sz="1600" dirty="0" err="1"/>
              <a:t>scho</a:t>
            </a:r>
            <a:r>
              <a:rPr lang="en-GB" sz="1600" dirty="0"/>
              <a:t>, </a:t>
            </a:r>
            <a:r>
              <a:rPr lang="en-GB" sz="1600" dirty="0" err="1"/>
              <a:t>sho</a:t>
            </a:r>
            <a:r>
              <a:rPr lang="en-GB" sz="1600" dirty="0"/>
              <a:t>, </a:t>
            </a:r>
            <a:r>
              <a:rPr lang="en-GB" sz="1600" dirty="0" err="1"/>
              <a:t>ȝho</a:t>
            </a:r>
            <a:r>
              <a:rPr lang="en-GB" sz="1600" dirty="0"/>
              <a:t>, </a:t>
            </a:r>
            <a:r>
              <a:rPr lang="en-GB" sz="1600" dirty="0" err="1"/>
              <a:t>heo</a:t>
            </a:r>
            <a:r>
              <a:rPr lang="en-GB" sz="1600" dirty="0"/>
              <a:t>, hie, hies, hire, </a:t>
            </a:r>
            <a:r>
              <a:rPr lang="en-GB" sz="1600" dirty="0" err="1"/>
              <a:t>hio</a:t>
            </a:r>
            <a:r>
              <a:rPr lang="en-GB" sz="1600" dirty="0"/>
              <a:t>, </a:t>
            </a:r>
            <a:r>
              <a:rPr lang="en-GB" sz="1600" dirty="0" err="1"/>
              <a:t>heore</a:t>
            </a:r>
            <a:r>
              <a:rPr lang="en-GB" sz="1600" dirty="0"/>
              <a:t>, </a:t>
            </a:r>
            <a:r>
              <a:rPr lang="en-GB" sz="1600" dirty="0" err="1"/>
              <a:t>heo-seolf</a:t>
            </a:r>
            <a:endParaRPr lang="en-GB" sz="1600" dirty="0"/>
          </a:p>
          <a:p>
            <a:pPr lvl="2"/>
            <a:r>
              <a:rPr lang="en-GB" sz="1600" dirty="0" err="1"/>
              <a:t>þa</a:t>
            </a:r>
            <a:r>
              <a:rPr lang="en-GB" sz="1600" dirty="0"/>
              <a:t>, </a:t>
            </a:r>
            <a:r>
              <a:rPr lang="en-GB" sz="1600" dirty="0" err="1"/>
              <a:t>þei</a:t>
            </a:r>
            <a:r>
              <a:rPr lang="en-GB" sz="1600" dirty="0"/>
              <a:t>, </a:t>
            </a:r>
            <a:r>
              <a:rPr lang="en-GB" sz="1600" dirty="0" err="1"/>
              <a:t>þeo</a:t>
            </a:r>
            <a:r>
              <a:rPr lang="en-GB" sz="1600" dirty="0"/>
              <a:t>, </a:t>
            </a:r>
            <a:r>
              <a:rPr lang="en-GB" sz="1600" dirty="0" err="1"/>
              <a:t>þo</a:t>
            </a:r>
            <a:r>
              <a:rPr lang="en-GB" sz="1600" dirty="0"/>
              <a:t>, </a:t>
            </a:r>
            <a:r>
              <a:rPr lang="en-GB" sz="1600" dirty="0" err="1"/>
              <a:t>þem</a:t>
            </a:r>
            <a:r>
              <a:rPr lang="en-GB" sz="1600" dirty="0"/>
              <a:t>, </a:t>
            </a:r>
            <a:r>
              <a:rPr lang="en-GB" sz="1600" dirty="0" err="1"/>
              <a:t>þeir</a:t>
            </a:r>
            <a:r>
              <a:rPr lang="en-GB" sz="1600" dirty="0"/>
              <a:t>, </a:t>
            </a:r>
            <a:r>
              <a:rPr lang="en-GB" sz="1600" dirty="0" err="1"/>
              <a:t>þam-selue</a:t>
            </a:r>
            <a:endParaRPr lang="en-GB" sz="1600" dirty="0"/>
          </a:p>
          <a:p>
            <a:pPr lvl="2"/>
            <a:r>
              <a:rPr lang="en-GB" sz="1600" dirty="0"/>
              <a:t>hit, hit </a:t>
            </a:r>
            <a:r>
              <a:rPr lang="en-GB" sz="1600" dirty="0" err="1"/>
              <a:t>sulue</a:t>
            </a:r>
            <a:endParaRPr lang="en-CH" sz="16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32D23C-B642-5CAE-A918-C58CADC32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52081-C19B-4182-AC87-EFBFD12D780C}" type="datetime1">
              <a:rPr lang="en-US" smtClean="0"/>
              <a:t>10/24/24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F8D3CC-1737-7A5A-69B1-9C413A8FB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Pronoun Declarers of Reddit, Carlos Hartmann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DD5E1F-C669-5B47-9D57-939EE9BC3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60767" y="6546850"/>
            <a:ext cx="828291" cy="215900"/>
          </a:xfrm>
        </p:spPr>
        <p:txBody>
          <a:bodyPr/>
          <a:lstStyle/>
          <a:p>
            <a:r>
              <a:rPr lang="en-US" dirty="0"/>
              <a:t>Page </a:t>
            </a:r>
            <a:fld id="{9D46F3A4-F478-9440-BC8E-B732027F4C86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4E90983-0C0D-3A80-B717-BB8ECAF4F0F0}"/>
              </a:ext>
            </a:extLst>
          </p:cNvPr>
          <p:cNvSpPr txBox="1"/>
          <p:nvPr/>
        </p:nvSpPr>
        <p:spPr>
          <a:xfrm>
            <a:off x="6384032" y="44624"/>
            <a:ext cx="5297602" cy="6755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H" noProof="1"/>
              <a:t>Neopronouns:</a:t>
            </a:r>
          </a:p>
          <a:p>
            <a:r>
              <a:rPr lang="en-GB" sz="1300" noProof="1"/>
              <a:t>a, a's, ae, aem, aemself, aer, aers, aerself, ala, alis, alum, ar, ay, aym, aymself, ays, ce, che, chim, chimself, chis, cir, cirs, cirself, co, cos, coself, Ct, de, dem, der, E, e, ee, ees, eeself, eet, Eir, eir, eirs, eirself, Em, em, ems, emself, en, ens, enself, Es, es, et, ets, etself, ey, eym, fae, faem, faer, faers, faerself, fe, feir, feirs, feirself, fem, femself, fer, fey, feym, fimself, fis, fm, gee, glug, glum, ha, hae, haes, haim, hais, ham, han, hans, hanself, har, he'er, he-er, he-she, heer, heesh, hei, heir, heirs, heirself, heis, hem, hemself, heoshe, her'er, herim, herimself, herimt, herimtself, heris, herm, hern, hes, hesh, heshe, hesher, het, hey, hez, hi, hier, hierself, hiez, him'er, him-er, him-her, himer, himerself, himmer, himoher, hin, hir, hirm, hirs, hirself, his'er, his'er's, his-er, his-ers, his-her, hisen, hiser, hisern, hiserts, hisoher, hizer, hizzer, ho, hod, hods, hom, hoo, hor, hors, horself, hos, hov, hse, hu, hu's, hum, hume, humeself, humit, hurm, hus, hy, hym, hymer, hymself, hys, hyser, idn, im, ip, ips, ir, iro, ith, iths, jee, jeir, jeirs, jem, jemself, jhe, judy, kin, kye, kyne, kynes, kyr, kyrself, le, lee, li, lim, limself, lin, lis, me, mef, meir, meirs, meirself, mem, memself, mes, meself, mim, mimself, mis, mun, na, nan, naself, ne, neir, neirs, neirself, nem, nemself, nim, nir, nirs, nirself, nis, nogen, nym, nymself, O, oo, ot, ou, per, pers, perself, po, re, ree, rim, ris, sap, se, sem, semself, ser, serself, shas, she'er, sheehy, shehe, sheir, sheirs, shem, shemself, shes, shey, shhe, shim, shims, shimself, shis, sie, sier, siers, sierself, sim, sin, sine, sir, sis, sit, su, ta, ta-men, tan, tas, te, tem, ter, tey, tha, thar, thare, thir, thon, thone, thons, thonself, tim, timself, tis, tra, trem, tres, tu, tum, tus, twem, twen, twens, twon, um, un, uns, ve, ver, vers, verself, vey, vi, vim, vir, virs, virself, vis, voi, void, voids, voidself, ws, wself, xe, xeir, xeirs, xeirself, xem, xemself, xen, xer, xers, xerself, xes, xey, xie, xies, xim, ximself, xir, xirself, xis, xiself, xyr, xyrs, yo, z, zan, zans, zanself, ze, zed, zeds, zedself, zeir, zeirs, zeirself, zem, zemself, zey, zhe, zheir, zheirs, zhem, zhemself, zher, zhers, zherself, zhey, zhim, zhir, zhirs, zhirself, zie, zim, zimself, zir, zirs, zirself, zon, zyhe, zyhe's, zyhem, zyhes, þane, þe</a:t>
            </a:r>
            <a:endParaRPr lang="en-CH" sz="1300" noProof="1"/>
          </a:p>
        </p:txBody>
      </p:sp>
    </p:spTree>
    <p:extLst>
      <p:ext uri="{BB962C8B-B14F-4D97-AF65-F5344CB8AC3E}">
        <p14:creationId xmlns:p14="http://schemas.microsoft.com/office/powerpoint/2010/main" val="38431841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8245A10-647C-8708-2A0A-9D4AA981FF37}"/>
              </a:ext>
            </a:extLst>
          </p:cNvPr>
          <p:cNvSpPr/>
          <p:nvPr/>
        </p:nvSpPr>
        <p:spPr bwMode="auto">
          <a:xfrm>
            <a:off x="6384032" y="201696"/>
            <a:ext cx="5184576" cy="665630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H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1331DA-BD6A-882D-9C2D-7D637ED68F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224" y="1290835"/>
            <a:ext cx="3960639" cy="698005"/>
          </a:xfrm>
        </p:spPr>
        <p:txBody>
          <a:bodyPr/>
          <a:lstStyle/>
          <a:p>
            <a:r>
              <a:rPr lang="en-CH" dirty="0"/>
              <a:t>Pronouns Found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0638D2-08F4-4495-5381-7E5312155E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225" y="1844824"/>
            <a:ext cx="5526901" cy="5616624"/>
          </a:xfrm>
        </p:spPr>
        <p:txBody>
          <a:bodyPr/>
          <a:lstStyle/>
          <a:p>
            <a:r>
              <a:rPr lang="en-CH" sz="1600" dirty="0"/>
              <a:t>Present-Day English:</a:t>
            </a:r>
          </a:p>
          <a:p>
            <a:pPr lvl="1"/>
            <a:r>
              <a:rPr lang="en-GB" sz="1600" dirty="0"/>
              <a:t>s</a:t>
            </a:r>
            <a:r>
              <a:rPr lang="en-CH" sz="1600" dirty="0"/>
              <a:t>he, </a:t>
            </a:r>
            <a:r>
              <a:rPr lang="en-GB" sz="1600" dirty="0"/>
              <a:t>her, hers, herself</a:t>
            </a:r>
          </a:p>
          <a:p>
            <a:pPr lvl="1"/>
            <a:r>
              <a:rPr lang="en-GB" sz="1600" dirty="0"/>
              <a:t>he, his, him, himself</a:t>
            </a:r>
          </a:p>
          <a:p>
            <a:pPr lvl="1"/>
            <a:r>
              <a:rPr lang="en-GB" sz="1600" dirty="0"/>
              <a:t>they, their, theirs, them, themselves, themself</a:t>
            </a:r>
          </a:p>
          <a:p>
            <a:pPr lvl="1"/>
            <a:r>
              <a:rPr lang="en-GB" sz="1600" dirty="0"/>
              <a:t>it, its, itself</a:t>
            </a:r>
          </a:p>
          <a:p>
            <a:r>
              <a:rPr lang="en-GB" sz="1600" dirty="0"/>
              <a:t>Historical:</a:t>
            </a:r>
          </a:p>
          <a:p>
            <a:pPr lvl="2"/>
            <a:r>
              <a:rPr lang="en-GB" sz="1600" dirty="0" err="1"/>
              <a:t>hine</a:t>
            </a:r>
            <a:endParaRPr lang="en-GB" sz="1600" dirty="0"/>
          </a:p>
          <a:p>
            <a:pPr lvl="2"/>
            <a:r>
              <a:rPr lang="en-GB" sz="1600" dirty="0" err="1"/>
              <a:t>heo</a:t>
            </a:r>
            <a:endParaRPr lang="en-GB" sz="1600" dirty="0"/>
          </a:p>
          <a:p>
            <a:pPr lvl="2"/>
            <a:r>
              <a:rPr lang="en-GB" sz="1600" dirty="0" err="1"/>
              <a:t>þei</a:t>
            </a:r>
            <a:endParaRPr lang="en-GB" sz="16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32D23C-B642-5CAE-A918-C58CADC32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52081-C19B-4182-AC87-EFBFD12D780C}" type="datetime1">
              <a:rPr lang="en-US" smtClean="0"/>
              <a:t>10/24/24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F8D3CC-1737-7A5A-69B1-9C413A8FB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Pronoun Declarers of Reddit, Carlos Hartmann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DD5E1F-C669-5B47-9D57-939EE9BC3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60767" y="6546850"/>
            <a:ext cx="828291" cy="215900"/>
          </a:xfrm>
        </p:spPr>
        <p:txBody>
          <a:bodyPr/>
          <a:lstStyle/>
          <a:p>
            <a:r>
              <a:rPr lang="en-US" dirty="0"/>
              <a:t>Page </a:t>
            </a:r>
            <a:fld id="{9D46F3A4-F478-9440-BC8E-B732027F4C86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4E90983-0C0D-3A80-B717-BB8ECAF4F0F0}"/>
              </a:ext>
            </a:extLst>
          </p:cNvPr>
          <p:cNvSpPr txBox="1"/>
          <p:nvPr/>
        </p:nvSpPr>
        <p:spPr>
          <a:xfrm>
            <a:off x="6377310" y="66953"/>
            <a:ext cx="5297602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H" noProof="1"/>
              <a:t>Neopronouns:</a:t>
            </a:r>
            <a:endParaRPr lang="en-GB" noProof="1"/>
          </a:p>
          <a:p>
            <a:r>
              <a:rPr lang="en-GB" sz="1400" noProof="1"/>
              <a:t>a, ae, aei, aem, aemself, aer, aers, aerself, aes, aeself, ajay, avi, aviself, ay, ayen, be, beir, beirs, bem, bey, bin, bl, bloo, cae, ce, cer, ci, cim, cimself, cin, cir, cirs, co, col, cos, dae, daem, daer, de, def, dem, der, dew, dey, die, dies, div, e, ee, eir, eirs, eirself, em, ems, emself, emselves, en, ens, er, ere, es, evi, ey, eyr, fae, faei, faem, faen, faer, faers, faerself, fai, fau, faun, fe, fea, feam, fear, fei, feir, fem, femself, fen, fer, fey, feyr, fim, fir, fiz, fla, flae, gho, gli, grim, ha, hai, he, hem, hex, hey, hi, hin, hir, hirs, hirself, ho, hor, hors, hos, hoself, hu, hum, humselves, hx, hy, hym, i, iel, im, ir, jae, jee, jem, ke, ki, kirs, kor, kyuu, le, lee, lel, lels, leself, lim, lun, mare, me, mel, melself, mim, mis, mo, mon, mur, myre, ne, neb, neir, neirself, nem, nemself, ner, ni, nir, nirs, nis, niself, no, nol, nor, nov, np, nur, nuris, ny, nya, nye, nyem, nyer, nym, nyr, o, onu, onun, or, ous, per, pers, pez, phe, phen, phex, pix, pixi, pri, prin, ra, rm, ro, roe, sae, saer, salabim, se, sei, seir, sem, ser, sey, shem, shey, shi, shim, shir, shklee, shklerr, shklim, shklimself, si, sie, sim, sis, sof, sol, ste, sy, ta, te, tem, temself, ter, ters, terself, tes, teself, tey, thee, ther, thil, thim, thon, thons, thonself, tik, tiz, tod, tods, un, uns, unself, unxelf, vae, vaem, vaer, ve, vei, vem, ven, ver, vers, verself, vey, vi, vim, vimself, vin, vir, virs, virself, vis, vo, voe, voh, voi, vy, vym, vyr, wir, wol, wy, wyr, wyrm, wyrmself, xa, xae, xame, xane, xar, xargle, xe, xei, xeir, xem, xemself, xer, xerneas, xers, xerself, xet, xey, xi, xie, xiem, xier, xiey, xim, ximself, xir, xirs, xirself, xis, xiself, xy, xym, xyr, xyrs, xyrself, ye, yee, yim, yin, yip, zae, zaer, zair, zala, zalad, zan, zans, zanself, zay, ze, zeah, zed, zee, zeir, zem, zer, zers, zey, zhe, zhem, zher, zhey, zhim, zhir, zi, zie, zim, zir, zirs, zirself, zit, znik, zom, zr, zy, zym, zymself, zyr</a:t>
            </a:r>
          </a:p>
        </p:txBody>
      </p:sp>
    </p:spTree>
    <p:extLst>
      <p:ext uri="{BB962C8B-B14F-4D97-AF65-F5344CB8AC3E}">
        <p14:creationId xmlns:p14="http://schemas.microsoft.com/office/powerpoint/2010/main" val="9130004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C968AE-35FB-819C-EFDC-924A3BF95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Resulting Dataset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359D7A-F838-3DBF-AE99-AD60B2A14C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H" dirty="0"/>
              <a:t>≈3M comments</a:t>
            </a:r>
          </a:p>
          <a:p>
            <a:r>
              <a:rPr lang="en-CH" dirty="0"/>
              <a:t>≈72M tokens</a:t>
            </a:r>
          </a:p>
          <a:p>
            <a:r>
              <a:rPr lang="en-CH" dirty="0"/>
              <a:t>≈40K unique users</a:t>
            </a:r>
          </a:p>
          <a:p>
            <a:r>
              <a:rPr lang="en-CH" dirty="0"/>
              <a:t>≈35K unique user flairs (Manually categorized by declared pronoun(s))</a:t>
            </a:r>
          </a:p>
          <a:p>
            <a:r>
              <a:rPr lang="en-GB" dirty="0"/>
              <a:t>F</a:t>
            </a:r>
            <a:r>
              <a:rPr lang="en-CH" dirty="0"/>
              <a:t>rom ~1’500 different subreddits</a:t>
            </a:r>
          </a:p>
          <a:p>
            <a:r>
              <a:rPr lang="en-CH" dirty="0"/>
              <a:t>Starting in 2012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47F7F3-AA1D-7FAA-B0CB-A271516C9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111BC-6152-4315-B33F-C80A8FBDF65E}" type="datetime1">
              <a:rPr lang="en-US" smtClean="0"/>
              <a:t>10/24/24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6F816B-8639-73AF-EA6C-02BC661DD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Pronoun Declarers of Reddit, Carlos Hartmann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0C3074-2647-2E93-6799-F486C567D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</a:t>
            </a:r>
            <a:fld id="{9D46F3A4-F478-9440-BC8E-B732027F4C86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7933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C01760-9023-A0D2-A354-7499DE4C1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Qualitative Results</a:t>
            </a:r>
          </a:p>
        </p:txBody>
      </p:sp>
    </p:spTree>
    <p:extLst>
      <p:ext uri="{BB962C8B-B14F-4D97-AF65-F5344CB8AC3E}">
        <p14:creationId xmlns:p14="http://schemas.microsoft.com/office/powerpoint/2010/main" val="4975984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4D480-DDEA-4A8F-D893-DB6B9E35A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Qualitative – Identity Expression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650059-FF91-1197-763B-A17AFD2955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>
                <a:effectLst/>
                <a:latin typeface="AppleSystemUIFont"/>
                <a:ea typeface="AppleSystemUIFont"/>
                <a:cs typeface="AppleSystemUIFont"/>
              </a:rPr>
              <a:t>“[…] Passing is horribly </a:t>
            </a:r>
            <a:r>
              <a:rPr lang="en-US" sz="1800" dirty="0" err="1">
                <a:effectLst/>
                <a:latin typeface="AppleSystemUIFont"/>
                <a:ea typeface="AppleSystemUIFont"/>
                <a:cs typeface="AppleSystemUIFont"/>
              </a:rPr>
              <a:t>cisnormative|I</a:t>
            </a:r>
            <a:r>
              <a:rPr lang="en-US" sz="1800" dirty="0">
                <a:effectLst/>
                <a:latin typeface="AppleSystemUIFont"/>
                <a:ea typeface="AppleSystemUIFont"/>
                <a:cs typeface="AppleSystemUIFont"/>
              </a:rPr>
              <a:t> WANT TO PASS”</a:t>
            </a:r>
            <a:r>
              <a:rPr lang="en-CH" sz="2000" dirty="0">
                <a:effectLst/>
              </a:rPr>
              <a:t> </a:t>
            </a:r>
          </a:p>
          <a:p>
            <a:r>
              <a:rPr lang="en-US" sz="1800" dirty="0">
                <a:effectLst/>
                <a:latin typeface="AppleSystemUIFont"/>
                <a:ea typeface="AppleSystemUIFont"/>
                <a:cs typeface="AppleSystemUIFont"/>
              </a:rPr>
              <a:t>“Jessie is a girl, not a boy shut up shut up shut up (she/her)” </a:t>
            </a:r>
          </a:p>
          <a:p>
            <a:r>
              <a:rPr lang="en-US" sz="1800" dirty="0">
                <a:effectLst/>
                <a:latin typeface="AppleSystemUIFont"/>
                <a:ea typeface="AppleSystemUIFont"/>
                <a:cs typeface="AppleSystemUIFont"/>
              </a:rPr>
              <a:t>“</a:t>
            </a:r>
            <a:r>
              <a:rPr lang="en-US" sz="1800" dirty="0" err="1">
                <a:effectLst/>
                <a:latin typeface="AppleSystemUIFont"/>
                <a:ea typeface="AppleSystemUIFont"/>
                <a:cs typeface="AppleSystemUIFont"/>
              </a:rPr>
              <a:t>aaaaaaaaaasaaaa</a:t>
            </a:r>
            <a:r>
              <a:rPr lang="en-US" sz="1800" dirty="0">
                <a:effectLst/>
                <a:latin typeface="AppleSystemUIFont"/>
                <a:ea typeface="AppleSystemUIFont"/>
                <a:cs typeface="AppleSystemUIFont"/>
              </a:rPr>
              <a:t>(she/her)</a:t>
            </a:r>
            <a:r>
              <a:rPr lang="en-US" sz="1800" dirty="0" err="1">
                <a:effectLst/>
                <a:latin typeface="AppleSystemUIFont"/>
                <a:ea typeface="AppleSystemUIFont"/>
                <a:cs typeface="AppleSystemUIFont"/>
              </a:rPr>
              <a:t>aaaaaaaaaaaaaaaaaaaaaaaaaaaaaaaaaaaaaaaa</a:t>
            </a:r>
            <a:r>
              <a:rPr lang="en-US" sz="1800" dirty="0">
                <a:effectLst/>
                <a:latin typeface="AppleSystemUIFont"/>
                <a:ea typeface="AppleSystemUIFont"/>
                <a:cs typeface="AppleSystemUIFont"/>
              </a:rPr>
              <a:t>” [sic]</a:t>
            </a:r>
            <a:endParaRPr lang="en-CH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r>
              <a:rPr lang="en-US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“</a:t>
            </a:r>
            <a:r>
              <a:rPr lang="en-US" sz="1800" dirty="0">
                <a:effectLst/>
                <a:latin typeface="AppleSystemUIFont"/>
                <a:ea typeface="AppleSystemUIFont"/>
                <a:cs typeface="AppleSystemUIFont"/>
              </a:rPr>
              <a:t>She/they/???”</a:t>
            </a:r>
          </a:p>
          <a:p>
            <a:r>
              <a:rPr lang="en-US" sz="1800" i="1" dirty="0">
                <a:latin typeface="AppleSystemUIFont"/>
                <a:ea typeface="AppleSystemUIFont"/>
                <a:cs typeface="AppleSystemUIFont"/>
              </a:rPr>
              <a:t>for now</a:t>
            </a:r>
          </a:p>
          <a:p>
            <a:r>
              <a:rPr lang="en-US" sz="1800" dirty="0">
                <a:latin typeface="AppleSystemUIFont"/>
                <a:ea typeface="AppleSystemUIFont"/>
                <a:cs typeface="AppleSystemUIFont"/>
              </a:rPr>
              <a:t>“This user is [pronoun]/[pronoun]” (given option)</a:t>
            </a:r>
            <a:endParaRPr lang="en-US" sz="1800" dirty="0">
              <a:effectLst/>
              <a:latin typeface="AppleSystemUIFont"/>
              <a:ea typeface="AppleSystemUIFont"/>
              <a:cs typeface="AppleSystemUIFont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7A07A0-A729-8A93-CCAF-5BA189A6C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111BC-6152-4315-B33F-C80A8FBDF65E}" type="datetime1">
              <a:rPr lang="en-US" smtClean="0"/>
              <a:t>10/24/24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756759-9048-F1E2-CE3A-720FADB7D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Pronoun Declarers of Reddit, Carlos Hartmann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7B119E-86B1-978D-D379-EA145C127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</a:t>
            </a:r>
            <a:fld id="{9D46F3A4-F478-9440-BC8E-B732027F4C86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59065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898EC-A0CB-D964-A33A-F1C0AB81F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Qualitative – Pragmatics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BE6719-6238-821B-8755-7DF17D030E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“no fem compliments”</a:t>
            </a:r>
            <a:r>
              <a:rPr lang="en-CH" sz="2000" dirty="0">
                <a:effectLst/>
              </a:rPr>
              <a:t> </a:t>
            </a:r>
            <a:endParaRPr lang="en-US" sz="1800" dirty="0">
              <a:solidFill>
                <a:srgbClr val="000000"/>
              </a:solidFill>
              <a:effectLst/>
              <a:latin typeface="AppleSystemUIFont"/>
              <a:ea typeface="AppleSystemUIFont"/>
              <a:cs typeface="AppleSystemUIFont"/>
            </a:endParaRPr>
          </a:p>
          <a:p>
            <a:r>
              <a:rPr lang="en-US" sz="1800" dirty="0">
                <a:solidFill>
                  <a:srgbClr val="000000"/>
                </a:solidFill>
                <a:effectLst/>
                <a:latin typeface="AppleSystemUIFont"/>
                <a:ea typeface="Noto Sans Symbols"/>
                <a:cs typeface="Noto Sans Symbols"/>
              </a:rPr>
              <a:t>290 flairs include </a:t>
            </a:r>
            <a:r>
              <a:rPr lang="en-US" sz="1800" i="1" dirty="0">
                <a:solidFill>
                  <a:srgbClr val="000000"/>
                </a:solidFill>
                <a:effectLst/>
                <a:latin typeface="AppleSystemUIFont"/>
                <a:ea typeface="Noto Sans Symbols"/>
                <a:cs typeface="Noto Sans Symbols"/>
              </a:rPr>
              <a:t>please, pls, </a:t>
            </a:r>
            <a:r>
              <a:rPr lang="en-US" sz="1800" dirty="0">
                <a:solidFill>
                  <a:srgbClr val="000000"/>
                </a:solidFill>
                <a:effectLst/>
                <a:latin typeface="AppleSystemUIFont"/>
                <a:ea typeface="Noto Sans Symbols"/>
                <a:cs typeface="Noto Sans Symbols"/>
              </a:rPr>
              <a:t>or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AppleSystemUIFont"/>
                <a:ea typeface="Noto Sans Symbols"/>
                <a:cs typeface="Noto Sans Symbols"/>
              </a:rPr>
              <a:t>plz</a:t>
            </a:r>
            <a:r>
              <a:rPr lang="en-US" sz="1800" dirty="0">
                <a:solidFill>
                  <a:srgbClr val="000000"/>
                </a:solidFill>
                <a:effectLst/>
                <a:latin typeface="AppleSystemUIFont"/>
                <a:ea typeface="Noto Sans Symbols"/>
                <a:cs typeface="Noto Sans Symbols"/>
              </a:rPr>
              <a:t> </a:t>
            </a:r>
            <a:endParaRPr lang="en-US" sz="1800" dirty="0">
              <a:solidFill>
                <a:srgbClr val="000000"/>
              </a:solidFill>
              <a:latin typeface="AppleSystemUIFont"/>
              <a:ea typeface="Noto Sans Symbols"/>
              <a:cs typeface="Noto Sans Symbols"/>
            </a:endParaRPr>
          </a:p>
          <a:p>
            <a:r>
              <a:rPr lang="en-US" sz="1800" dirty="0">
                <a:solidFill>
                  <a:srgbClr val="000000"/>
                </a:solidFill>
                <a:effectLst/>
                <a:latin typeface="AppleSystemUIFont"/>
                <a:ea typeface="Noto Sans Symbols"/>
                <a:cs typeface="Noto Sans Symbols"/>
              </a:rPr>
              <a:t>= overt face-threatening act (cf. Conrod 2019: 153)</a:t>
            </a:r>
          </a:p>
          <a:p>
            <a:r>
              <a:rPr lang="en-US" sz="1800" dirty="0">
                <a:solidFill>
                  <a:srgbClr val="000000"/>
                </a:solidFill>
                <a:latin typeface="AppleSystemUIFont"/>
                <a:ea typeface="Noto Sans Symbols"/>
                <a:cs typeface="Noto Sans Symbols"/>
              </a:rPr>
              <a:t>Of those, 67.5% include a non-binary pronoun (pronoun choice other than </a:t>
            </a:r>
            <a:r>
              <a:rPr lang="en-US" sz="1800" i="1" dirty="0">
                <a:solidFill>
                  <a:srgbClr val="000000"/>
                </a:solidFill>
                <a:latin typeface="AppleSystemUIFont"/>
                <a:ea typeface="Noto Sans Symbols"/>
                <a:cs typeface="Noto Sans Symbols"/>
              </a:rPr>
              <a:t>he </a:t>
            </a:r>
            <a:r>
              <a:rPr lang="en-US" sz="1800" dirty="0">
                <a:solidFill>
                  <a:srgbClr val="000000"/>
                </a:solidFill>
                <a:latin typeface="AppleSystemUIFont"/>
                <a:ea typeface="Noto Sans Symbols"/>
                <a:cs typeface="Noto Sans Symbols"/>
              </a:rPr>
              <a:t>or </a:t>
            </a:r>
            <a:r>
              <a:rPr lang="en-US" sz="1800" i="1" dirty="0">
                <a:solidFill>
                  <a:srgbClr val="000000"/>
                </a:solidFill>
                <a:latin typeface="AppleSystemUIFont"/>
                <a:ea typeface="Noto Sans Symbols"/>
                <a:cs typeface="Noto Sans Symbols"/>
              </a:rPr>
              <a:t>she</a:t>
            </a:r>
            <a:r>
              <a:rPr lang="en-US" sz="1800" dirty="0">
                <a:solidFill>
                  <a:srgbClr val="000000"/>
                </a:solidFill>
                <a:latin typeface="AppleSystemUIFont"/>
                <a:ea typeface="Noto Sans Symbols"/>
                <a:cs typeface="Noto Sans Symbols"/>
              </a:rPr>
              <a:t>)</a:t>
            </a:r>
          </a:p>
          <a:p>
            <a:pPr lvl="1"/>
            <a:r>
              <a:rPr lang="en-US" sz="1800" dirty="0">
                <a:solidFill>
                  <a:srgbClr val="000000"/>
                </a:solidFill>
                <a:latin typeface="AppleSystemUIFont"/>
                <a:ea typeface="Noto Sans Symbols"/>
                <a:cs typeface="Noto Sans Symbols"/>
              </a:rPr>
              <a:t>Are nonbinary pronouns more face-threatening than binary pronouns?</a:t>
            </a:r>
          </a:p>
          <a:p>
            <a:endParaRPr lang="en-US" sz="1800" dirty="0">
              <a:solidFill>
                <a:srgbClr val="000000"/>
              </a:solidFill>
              <a:latin typeface="AppleSystemUIFont"/>
              <a:ea typeface="Noto Sans Symbols"/>
              <a:cs typeface="Noto Sans Symbols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B13B9C-5252-C4B1-CBE8-28D68E1A9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111BC-6152-4315-B33F-C80A8FBDF65E}" type="datetime1">
              <a:rPr lang="en-US" smtClean="0"/>
              <a:t>10/24/24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0DE3CC-9ED7-9304-50A8-96483A829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Pronoun Declarers of Reddit, Carlos Hartmann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5F14BA-C4AF-D9FD-3EE0-3235538CE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</a:t>
            </a:r>
            <a:fld id="{9D46F3A4-F478-9440-BC8E-B732027F4C86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3257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F7958-88E9-ED6E-0670-039853D29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Qualitative – Humor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95DA65-7D94-CD97-21F3-39F659E85E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“he/she/they? no lo se.”</a:t>
            </a:r>
          </a:p>
          <a:p>
            <a:r>
              <a:rPr lang="en-US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“he/her/their I don’t care”</a:t>
            </a:r>
          </a:p>
          <a:p>
            <a:r>
              <a:rPr lang="en-GB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“her/she, cause </a:t>
            </a:r>
            <a:r>
              <a:rPr lang="en-GB" sz="18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im</a:t>
            </a:r>
            <a:r>
              <a:rPr lang="en-GB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chocolate”</a:t>
            </a:r>
            <a:endParaRPr lang="en-CH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r>
              <a:rPr lang="en-US" sz="1800" dirty="0">
                <a:effectLst/>
                <a:latin typeface="AppleSystemUIFont"/>
                <a:ea typeface="AppleSystemUIFont"/>
                <a:cs typeface="AppleSystemUIFont"/>
              </a:rPr>
              <a:t>“He/They/Windows XP error sound”</a:t>
            </a:r>
            <a:endParaRPr lang="en-CH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endParaRPr lang="en-CH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r>
              <a:rPr lang="en-US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“too old for this she/he/it” -- same joke in 1974 recorded by Baron (2020: 227)</a:t>
            </a:r>
          </a:p>
          <a:p>
            <a:pPr marL="0" indent="0">
              <a:buNone/>
            </a:pPr>
            <a:endParaRPr lang="en-CH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endParaRPr lang="en-CH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20DA88-F7B0-2186-154C-BBFE39B8F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111BC-6152-4315-B33F-C80A8FBDF65E}" type="datetime1">
              <a:rPr lang="en-US" smtClean="0"/>
              <a:t>10/24/24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DCA316-85E4-A329-3641-CF3C37982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Pronoun Declarers of Reddit, Carlos Hartmann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C5789D-49C5-AB93-4BDC-F56E5300D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</a:t>
            </a:r>
            <a:fld id="{9D46F3A4-F478-9440-BC8E-B732027F4C86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5883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F95F79-C1DF-E19A-D141-C7C056861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Pronoun Declarations by Transgender Redditors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BD3C36-F0E0-7F85-9814-6F3D976428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225" y="2205039"/>
            <a:ext cx="5472807" cy="3887787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GB" dirty="0"/>
              <a:t>Gender identity (often with a flag)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Sexual orientation (often with a flag)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Information about transition milestones</a:t>
            </a:r>
          </a:p>
          <a:p>
            <a:pPr lvl="1"/>
            <a:r>
              <a:rPr lang="en-GB" dirty="0"/>
              <a:t>egg, hatched (often with emojis)</a:t>
            </a:r>
          </a:p>
          <a:p>
            <a:pPr lvl="1"/>
            <a:r>
              <a:rPr lang="en-GB" dirty="0"/>
              <a:t>(still) questioning</a:t>
            </a:r>
          </a:p>
          <a:p>
            <a:pPr lvl="1"/>
            <a:r>
              <a:rPr lang="en-GB" dirty="0"/>
              <a:t>coming out</a:t>
            </a:r>
          </a:p>
          <a:p>
            <a:pPr lvl="1"/>
            <a:r>
              <a:rPr lang="en-GB" dirty="0"/>
              <a:t>socially transitioned</a:t>
            </a:r>
          </a:p>
          <a:p>
            <a:pPr lvl="1"/>
            <a:r>
              <a:rPr lang="en-GB" dirty="0"/>
              <a:t>HRT (sometimes political statements </a:t>
            </a:r>
            <a:r>
              <a:rPr lang="en-GB" dirty="0" err="1"/>
              <a:t>wrt</a:t>
            </a:r>
            <a:r>
              <a:rPr lang="en-GB" dirty="0"/>
              <a:t> to the (un)</a:t>
            </a:r>
            <a:r>
              <a:rPr lang="en-GB" dirty="0" err="1"/>
              <a:t>availabilty</a:t>
            </a:r>
            <a:r>
              <a:rPr lang="en-GB" dirty="0"/>
              <a:t> of HRT)</a:t>
            </a:r>
          </a:p>
          <a:p>
            <a:pPr lvl="1"/>
            <a:r>
              <a:rPr lang="en-GB" dirty="0"/>
              <a:t>surgery</a:t>
            </a:r>
          </a:p>
          <a:p>
            <a:pPr lvl="2"/>
            <a:r>
              <a:rPr lang="en-GB" dirty="0"/>
              <a:t>all of the above often summarized as </a:t>
            </a:r>
            <a:r>
              <a:rPr lang="en-GB" i="1" dirty="0"/>
              <a:t>pre-everything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356565-BDCE-0DBC-B6C2-4753AEEA7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111BC-6152-4315-B33F-C80A8FBDF65E}" type="datetime1">
              <a:rPr lang="en-US" smtClean="0"/>
              <a:t>10/24/24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602552-4356-4F67-2312-479B7332F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Pronoun Declarers of Reddit, Carlos Hartmann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E8222A-4269-CA54-3A6B-05CFF244F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</a:t>
            </a:r>
            <a:fld id="{9D46F3A4-F478-9440-BC8E-B732027F4C86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35831BB-A5E1-403E-2978-54B7F7A354B2}"/>
              </a:ext>
            </a:extLst>
          </p:cNvPr>
          <p:cNvSpPr txBox="1"/>
          <p:nvPr/>
        </p:nvSpPr>
        <p:spPr>
          <a:xfrm>
            <a:off x="6600056" y="2205358"/>
            <a:ext cx="4752528" cy="2865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Bef>
                <a:spcPct val="40000"/>
              </a:spcBef>
              <a:buFont typeface="+mj-lt"/>
              <a:buAutoNum type="arabicPeriod" startAt="4"/>
            </a:pPr>
            <a:r>
              <a:rPr lang="en-GB" dirty="0">
                <a:latin typeface="+mn-lt"/>
                <a:ea typeface="+mn-ea"/>
                <a:cs typeface="+mn-cs"/>
              </a:rPr>
              <a:t>Personal name</a:t>
            </a:r>
          </a:p>
          <a:p>
            <a:pPr marL="342900" indent="-342900">
              <a:spcBef>
                <a:spcPct val="40000"/>
              </a:spcBef>
              <a:buFont typeface="+mj-lt"/>
              <a:buAutoNum type="arabicPeriod" startAt="4"/>
            </a:pPr>
            <a:r>
              <a:rPr lang="en-GB" dirty="0">
                <a:latin typeface="+mn-lt"/>
                <a:ea typeface="+mn-ea"/>
                <a:cs typeface="+mn-cs"/>
              </a:rPr>
              <a:t>Pronouns</a:t>
            </a:r>
          </a:p>
          <a:p>
            <a:pPr marL="342900" indent="-342900">
              <a:spcBef>
                <a:spcPct val="40000"/>
              </a:spcBef>
              <a:buFont typeface="+mj-lt"/>
              <a:buAutoNum type="arabicPeriod" startAt="4"/>
            </a:pPr>
            <a:r>
              <a:rPr lang="en-GB" dirty="0">
                <a:latin typeface="+mn-lt"/>
                <a:ea typeface="+mn-ea"/>
                <a:cs typeface="+mn-cs"/>
              </a:rPr>
              <a:t>Age</a:t>
            </a:r>
          </a:p>
          <a:p>
            <a:pPr marL="342900" indent="-342900">
              <a:spcBef>
                <a:spcPct val="40000"/>
              </a:spcBef>
              <a:buFont typeface="+mj-lt"/>
              <a:buAutoNum type="arabicPeriod" startAt="4"/>
            </a:pPr>
            <a:r>
              <a:rPr lang="en-GB" dirty="0">
                <a:latin typeface="+mn-lt"/>
                <a:ea typeface="+mn-ea"/>
                <a:cs typeface="+mn-cs"/>
              </a:rPr>
              <a:t>Relationship status</a:t>
            </a:r>
          </a:p>
          <a:p>
            <a:pPr marL="342900" indent="-342900">
              <a:spcBef>
                <a:spcPct val="40000"/>
              </a:spcBef>
              <a:buFont typeface="+mj-lt"/>
              <a:buAutoNum type="arabicPeriod" startAt="4"/>
            </a:pPr>
            <a:r>
              <a:rPr lang="en-GB" dirty="0">
                <a:latin typeface="+mn-lt"/>
                <a:ea typeface="+mn-ea"/>
                <a:cs typeface="+mn-cs"/>
              </a:rPr>
              <a:t>Descriptive/witty remarks about their individual situation discourse/pragmatic/emphatic markers about respecting their pronouns and identities.</a:t>
            </a:r>
          </a:p>
        </p:txBody>
      </p:sp>
    </p:spTree>
    <p:extLst>
      <p:ext uri="{BB962C8B-B14F-4D97-AF65-F5344CB8AC3E}">
        <p14:creationId xmlns:p14="http://schemas.microsoft.com/office/powerpoint/2010/main" val="2495698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DBF3C5-D072-5782-5110-AF87A3D75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Quantitative Results</a:t>
            </a:r>
          </a:p>
        </p:txBody>
      </p:sp>
    </p:spTree>
    <p:extLst>
      <p:ext uri="{BB962C8B-B14F-4D97-AF65-F5344CB8AC3E}">
        <p14:creationId xmlns:p14="http://schemas.microsoft.com/office/powerpoint/2010/main" val="34199955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6EA2B7-1DE6-9A0F-7CB4-8B2628EA3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092522-162B-F009-5CA2-C075AE2D49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CH" dirty="0"/>
              <a:t>Reddit &amp; (Pronoun) User Flairs</a:t>
            </a:r>
          </a:p>
          <a:p>
            <a:pPr marL="342900" indent="-342900">
              <a:buFont typeface="+mj-lt"/>
              <a:buAutoNum type="arabicPeriod"/>
            </a:pPr>
            <a:r>
              <a:rPr lang="en-CH" dirty="0"/>
              <a:t>Study 1: Who are t</a:t>
            </a:r>
            <a:r>
              <a:rPr lang="en-GB" dirty="0"/>
              <a:t>he</a:t>
            </a:r>
            <a:r>
              <a:rPr lang="en-CH" dirty="0"/>
              <a:t> Pronoun Declarers?</a:t>
            </a:r>
          </a:p>
          <a:p>
            <a:pPr marL="342900" indent="-342900">
              <a:buFont typeface="+mj-lt"/>
              <a:buAutoNum type="arabicPeriod"/>
            </a:pPr>
            <a:r>
              <a:rPr lang="en-CH" dirty="0"/>
              <a:t>Study 2: Are they linguistically innovative?</a:t>
            </a:r>
          </a:p>
          <a:p>
            <a:endParaRPr lang="en-CH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76CE61-DCE5-1CAE-49B9-88E47B928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111BC-6152-4315-B33F-C80A8FBDF65E}" type="datetime1">
              <a:rPr lang="en-US" smtClean="0"/>
              <a:t>10/24/24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DEAFC4-C885-1FE9-438F-25D71C5E0C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Pronoun Declarers of Reddit, Carlos Hartmann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8ED72-B044-504D-4C78-B44B2E724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</a:t>
            </a:r>
            <a:fld id="{9D46F3A4-F478-9440-BC8E-B732027F4C86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27559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A colorful pie chart with text&#10;&#10;Description automatically generated">
            <a:extLst>
              <a:ext uri="{FF2B5EF4-FFF2-40B4-BE49-F238E27FC236}">
                <a16:creationId xmlns:a16="http://schemas.microsoft.com/office/drawing/2014/main" id="{8BC5409C-8DCD-1063-44D9-6922B5D3FD7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3734" b="3734"/>
          <a:stretch>
            <a:fillRect/>
          </a:stretch>
        </p:blipFill>
        <p:spPr>
          <a:xfrm>
            <a:off x="192089" y="188912"/>
            <a:ext cx="11807824" cy="6480448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5A0C342-A4EB-381A-F26F-CD32A8748BA0}"/>
              </a:ext>
            </a:extLst>
          </p:cNvPr>
          <p:cNvSpPr txBox="1"/>
          <p:nvPr/>
        </p:nvSpPr>
        <p:spPr>
          <a:xfrm>
            <a:off x="479376" y="5445224"/>
            <a:ext cx="30243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she</a:t>
            </a:r>
            <a:r>
              <a:rPr lang="en-US" sz="1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declarations often observed to be much more frequent than, e.g., </a:t>
            </a:r>
            <a:r>
              <a:rPr lang="en-US" sz="14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he.</a:t>
            </a:r>
            <a:r>
              <a:rPr lang="en-US" sz="1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(</a:t>
            </a:r>
            <a:r>
              <a:rPr lang="en-US" sz="1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Shugars</a:t>
            </a:r>
            <a:r>
              <a:rPr lang="en-US" sz="1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et al. 2023 i</a:t>
            </a:r>
            <a:r>
              <a:rPr lang="en-US" sz="14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nter alia)</a:t>
            </a:r>
            <a:endParaRPr lang="en-CH" sz="1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82053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8B7CE73A-073D-A27A-AC1D-BB25B2CC29C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691" r="691"/>
          <a:stretch/>
        </p:blipFill>
        <p:spPr>
          <a:xfrm>
            <a:off x="407741" y="115378"/>
            <a:ext cx="11232876" cy="6755626"/>
          </a:xfrm>
        </p:spPr>
      </p:pic>
    </p:spTree>
    <p:extLst>
      <p:ext uri="{BB962C8B-B14F-4D97-AF65-F5344CB8AC3E}">
        <p14:creationId xmlns:p14="http://schemas.microsoft.com/office/powerpoint/2010/main" val="37934698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EB61C0-BE9B-A00F-44C5-2F33DB073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Most common neopronouns on Reddit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5F2B838C-DE13-8B6D-925B-7A125C1641A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7855419"/>
              </p:ext>
            </p:extLst>
          </p:nvPr>
        </p:nvGraphicFramePr>
        <p:xfrm>
          <a:off x="2711624" y="1988840"/>
          <a:ext cx="7099957" cy="39964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9572">
                  <a:extLst>
                    <a:ext uri="{9D8B030D-6E8A-4147-A177-3AD203B41FA5}">
                      <a16:colId xmlns:a16="http://schemas.microsoft.com/office/drawing/2014/main" val="1807241436"/>
                    </a:ext>
                  </a:extLst>
                </a:gridCol>
                <a:gridCol w="4011619">
                  <a:extLst>
                    <a:ext uri="{9D8B030D-6E8A-4147-A177-3AD203B41FA5}">
                      <a16:colId xmlns:a16="http://schemas.microsoft.com/office/drawing/2014/main" val="2682628389"/>
                    </a:ext>
                  </a:extLst>
                </a:gridCol>
                <a:gridCol w="1070508">
                  <a:extLst>
                    <a:ext uri="{9D8B030D-6E8A-4147-A177-3AD203B41FA5}">
                      <a16:colId xmlns:a16="http://schemas.microsoft.com/office/drawing/2014/main" val="1259168158"/>
                    </a:ext>
                  </a:extLst>
                </a:gridCol>
                <a:gridCol w="1628258">
                  <a:extLst>
                    <a:ext uri="{9D8B030D-6E8A-4147-A177-3AD203B41FA5}">
                      <a16:colId xmlns:a16="http://schemas.microsoft.com/office/drawing/2014/main" val="1230579343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ptos" panose="020B0004020202020204" pitchFamily="34" charset="0"/>
                        </a:rPr>
                        <a:t># </a:t>
                      </a:r>
                      <a:endParaRPr lang="en-CH" sz="14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4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ptos" panose="020B0004020202020204" pitchFamily="34" charset="0"/>
                        </a:rPr>
                        <a:t>Neopronoun</a:t>
                      </a:r>
                      <a:endParaRPr lang="en-CH" sz="1400" b="1" kern="1200" dirty="0">
                        <a:solidFill>
                          <a:schemeClr val="lt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4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ptos" panose="020B0004020202020204" pitchFamily="34" charset="0"/>
                        </a:rPr>
                        <a:t>Raw Freq</a:t>
                      </a:r>
                      <a:endParaRPr lang="en-CH" sz="1400" b="1" kern="1200" dirty="0">
                        <a:solidFill>
                          <a:schemeClr val="lt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4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ptos" panose="020B0004020202020204" pitchFamily="34" charset="0"/>
                        </a:rPr>
                        <a:t>Relative Freq (%)</a:t>
                      </a:r>
                      <a:endParaRPr lang="en-CH" sz="1400" b="1" kern="1200" dirty="0">
                        <a:solidFill>
                          <a:schemeClr val="lt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409997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i="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ptos" panose="020B0004020202020204" pitchFamily="34" charset="0"/>
                        </a:rPr>
                        <a:t>1</a:t>
                      </a:r>
                      <a:endParaRPr lang="en-CH" sz="1600" i="0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ptos" panose="020B0004020202020204" pitchFamily="34" charset="0"/>
                        </a:rPr>
                        <a:t>xe</a:t>
                      </a:r>
                      <a:endParaRPr lang="en-CH" sz="1800" i="1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ptos" panose="020B0004020202020204" pitchFamily="34" charset="0"/>
                        </a:rPr>
                        <a:t>950</a:t>
                      </a:r>
                      <a:endParaRPr lang="en-CH" sz="1600" i="0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ptos" panose="020B0004020202020204" pitchFamily="34" charset="0"/>
                        </a:rPr>
                        <a:t>18.3</a:t>
                      </a:r>
                      <a:endParaRPr lang="en-CH" sz="1600" i="0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776967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i="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ptos" panose="020B0004020202020204" pitchFamily="34" charset="0"/>
                        </a:rPr>
                        <a:t>2</a:t>
                      </a:r>
                      <a:endParaRPr lang="en-CH" sz="1600" i="0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ptos" panose="020B0004020202020204" pitchFamily="34" charset="0"/>
                        </a:rPr>
                        <a:t>fae</a:t>
                      </a:r>
                      <a:endParaRPr lang="en-CH" sz="1800" i="1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ptos" panose="020B0004020202020204" pitchFamily="34" charset="0"/>
                        </a:rPr>
                        <a:t>398</a:t>
                      </a:r>
                      <a:endParaRPr lang="en-CH" sz="1600" i="0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ptos" panose="020B0004020202020204" pitchFamily="34" charset="0"/>
                        </a:rPr>
                        <a:t>7.7</a:t>
                      </a:r>
                      <a:endParaRPr lang="en-CH" sz="1600" i="0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954518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i="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ptos" panose="020B0004020202020204" pitchFamily="34" charset="0"/>
                        </a:rPr>
                        <a:t>3</a:t>
                      </a:r>
                      <a:endParaRPr lang="en-CH" sz="1600" i="0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ptos" panose="020B0004020202020204" pitchFamily="34" charset="0"/>
                        </a:rPr>
                        <a:t>ze</a:t>
                      </a:r>
                      <a:endParaRPr lang="en-CH" sz="1800" i="1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ptos" panose="020B0004020202020204" pitchFamily="34" charset="0"/>
                        </a:rPr>
                        <a:t>327</a:t>
                      </a:r>
                      <a:endParaRPr lang="en-CH" sz="1600" i="0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ptos" panose="020B0004020202020204" pitchFamily="34" charset="0"/>
                        </a:rPr>
                        <a:t>6.3</a:t>
                      </a:r>
                      <a:endParaRPr lang="en-CH" sz="1600" i="0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95932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i="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ptos" panose="020B0004020202020204" pitchFamily="34" charset="0"/>
                        </a:rPr>
                        <a:t>4</a:t>
                      </a:r>
                      <a:endParaRPr lang="en-CH" sz="1600" i="0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ptos" panose="020B0004020202020204" pitchFamily="34" charset="0"/>
                        </a:rPr>
                        <a:t>xem</a:t>
                      </a:r>
                      <a:endParaRPr lang="en-CH" sz="1800" i="1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ptos" panose="020B0004020202020204" pitchFamily="34" charset="0"/>
                        </a:rPr>
                        <a:t>312</a:t>
                      </a:r>
                      <a:endParaRPr lang="en-CH" sz="1600" i="0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ptos" panose="020B0004020202020204" pitchFamily="34" charset="0"/>
                        </a:rPr>
                        <a:t>6</a:t>
                      </a:r>
                      <a:endParaRPr lang="en-CH" sz="1600" i="0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455276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i="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ptos" panose="020B0004020202020204" pitchFamily="34" charset="0"/>
                        </a:rPr>
                        <a:t>5</a:t>
                      </a:r>
                      <a:endParaRPr lang="en-CH" sz="1600" i="0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ptos" panose="020B0004020202020204" pitchFamily="34" charset="0"/>
                        </a:rPr>
                        <a:t>neopronouns/</a:t>
                      </a:r>
                      <a:r>
                        <a:rPr lang="en-US" sz="1600" i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ptos" panose="020B0004020202020204" pitchFamily="34" charset="0"/>
                        </a:rPr>
                        <a:t>neos</a:t>
                      </a:r>
                      <a:r>
                        <a:rPr lang="en-US" sz="16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ptos" panose="020B0004020202020204" pitchFamily="34" charset="0"/>
                        </a:rPr>
                        <a:t>/</a:t>
                      </a:r>
                      <a:r>
                        <a:rPr lang="en-US" sz="1600" i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ptos" panose="020B0004020202020204" pitchFamily="34" charset="0"/>
                        </a:rPr>
                        <a:t>nps</a:t>
                      </a:r>
                      <a:endParaRPr lang="en-CH" sz="1800" i="1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ptos" panose="020B0004020202020204" pitchFamily="34" charset="0"/>
                        </a:rPr>
                        <a:t>288</a:t>
                      </a:r>
                      <a:endParaRPr lang="en-CH" sz="1600" i="0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ptos" panose="020B0004020202020204" pitchFamily="34" charset="0"/>
                        </a:rPr>
                        <a:t>5.5</a:t>
                      </a:r>
                      <a:endParaRPr lang="en-CH" sz="1600" i="0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996843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i="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ptos" panose="020B0004020202020204" pitchFamily="34" charset="0"/>
                        </a:rPr>
                        <a:t>6</a:t>
                      </a:r>
                      <a:endParaRPr lang="en-CH" sz="1600" i="0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ptos" panose="020B0004020202020204" pitchFamily="34" charset="0"/>
                        </a:rPr>
                        <a:t>ey</a:t>
                      </a:r>
                      <a:endParaRPr lang="en-CH" sz="1800" i="1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ptos" panose="020B0004020202020204" pitchFamily="34" charset="0"/>
                        </a:rPr>
                        <a:t>261</a:t>
                      </a:r>
                      <a:endParaRPr lang="en-CH" sz="1600" i="0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ptos" panose="020B0004020202020204" pitchFamily="34" charset="0"/>
                        </a:rPr>
                        <a:t>5</a:t>
                      </a:r>
                      <a:endParaRPr lang="en-CH" sz="1600" i="0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08308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i="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ptos" panose="020B0004020202020204" pitchFamily="34" charset="0"/>
                        </a:rPr>
                        <a:t>7</a:t>
                      </a:r>
                      <a:endParaRPr lang="en-CH" sz="1600" i="0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ptos" panose="020B0004020202020204" pitchFamily="34" charset="0"/>
                        </a:rPr>
                        <a:t>em</a:t>
                      </a:r>
                      <a:endParaRPr lang="en-CH" sz="1800" i="1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ptos" panose="020B0004020202020204" pitchFamily="34" charset="0"/>
                        </a:rPr>
                        <a:t>187</a:t>
                      </a:r>
                      <a:endParaRPr lang="en-CH" sz="1600" i="0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ptos" panose="020B0004020202020204" pitchFamily="34" charset="0"/>
                        </a:rPr>
                        <a:t>3.6</a:t>
                      </a:r>
                      <a:endParaRPr lang="en-CH" sz="1600" i="0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726738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i="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ptos" panose="020B0004020202020204" pitchFamily="34" charset="0"/>
                        </a:rPr>
                        <a:t>8</a:t>
                      </a:r>
                      <a:endParaRPr lang="en-CH" sz="1600" i="0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ptos" panose="020B0004020202020204" pitchFamily="34" charset="0"/>
                        </a:rPr>
                        <a:t>faer</a:t>
                      </a:r>
                      <a:endParaRPr lang="en-CH" sz="1800" i="1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ptos" panose="020B0004020202020204" pitchFamily="34" charset="0"/>
                        </a:rPr>
                        <a:t>167</a:t>
                      </a:r>
                      <a:endParaRPr lang="en-CH" sz="1600" i="0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ptos" panose="020B0004020202020204" pitchFamily="34" charset="0"/>
                        </a:rPr>
                        <a:t>3.2</a:t>
                      </a:r>
                      <a:endParaRPr lang="en-CH" sz="1600" i="0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889979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i="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ptos" panose="020B0004020202020204" pitchFamily="34" charset="0"/>
                        </a:rPr>
                        <a:t>9</a:t>
                      </a:r>
                      <a:endParaRPr lang="en-CH" sz="1600" i="0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ptos" panose="020B0004020202020204" pitchFamily="34" charset="0"/>
                        </a:rPr>
                        <a:t>ae</a:t>
                      </a:r>
                      <a:endParaRPr lang="en-CH" sz="1800" i="1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ptos" panose="020B0004020202020204" pitchFamily="34" charset="0"/>
                        </a:rPr>
                        <a:t>148</a:t>
                      </a:r>
                      <a:endParaRPr lang="en-CH" sz="1600" i="0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ptos" panose="020B0004020202020204" pitchFamily="34" charset="0"/>
                        </a:rPr>
                        <a:t>2.8</a:t>
                      </a:r>
                      <a:endParaRPr lang="en-CH" sz="1600" i="0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07095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i="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ptos" panose="020B0004020202020204" pitchFamily="34" charset="0"/>
                        </a:rPr>
                        <a:t>10</a:t>
                      </a:r>
                      <a:endParaRPr lang="en-CH" sz="1600" i="0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ptos" panose="020B0004020202020204" pitchFamily="34" charset="0"/>
                        </a:rPr>
                        <a:t>zir</a:t>
                      </a:r>
                      <a:endParaRPr lang="en-CH" sz="1800" i="1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ptos" panose="020B0004020202020204" pitchFamily="34" charset="0"/>
                        </a:rPr>
                        <a:t>114</a:t>
                      </a:r>
                      <a:endParaRPr lang="en-CH" sz="1600" i="0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ptos" panose="020B0004020202020204" pitchFamily="34" charset="0"/>
                        </a:rPr>
                        <a:t>2.2</a:t>
                      </a:r>
                      <a:endParaRPr lang="en-CH" sz="1600" i="0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80531007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91F151-3595-89B6-5791-7CC2C3D05B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111BC-6152-4315-B33F-C80A8FBDF65E}" type="datetime1">
              <a:rPr lang="en-US" smtClean="0"/>
              <a:t>10/24/24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3ACC39-630A-6C41-2DCB-F4B11360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Pronoun Declarers of Reddit, Carlos Hartmann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711F77-172A-230E-A60D-F94AFF239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</a:t>
            </a:r>
            <a:fld id="{9D46F3A4-F478-9440-BC8E-B732027F4C86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5945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F952379-98D2-C9EC-407A-C17828D5C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F9531-9C51-4B7E-993F-41DB8F023600}" type="datetime1">
              <a:rPr lang="en-US" smtClean="0"/>
              <a:t>10/24/24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DBE921-027E-573E-AE56-85FE4D59D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Pronoun Declarers of Reddit, Carlos Hartmann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61B178-39DD-C601-1AA2-57AA2E6BA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</a:t>
            </a:r>
            <a:fld id="{9D46F3A4-F478-9440-BC8E-B732027F4C86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8" name="Picture 7" descr="A graph of different colored lines&#10;&#10;Description automatically generated">
            <a:extLst>
              <a:ext uri="{FF2B5EF4-FFF2-40B4-BE49-F238E27FC236}">
                <a16:creationId xmlns:a16="http://schemas.microsoft.com/office/drawing/2014/main" id="{81AD6D32-B0E8-D62D-E694-46BD144492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1464" y="1300773"/>
            <a:ext cx="9577064" cy="522385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4762658-2A3D-C06E-C80C-F1BBF0F582FE}"/>
              </a:ext>
            </a:extLst>
          </p:cNvPr>
          <p:cNvSpPr txBox="1"/>
          <p:nvPr/>
        </p:nvSpPr>
        <p:spPr>
          <a:xfrm>
            <a:off x="9191584" y="3917127"/>
            <a:ext cx="20171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H" sz="1200" dirty="0"/>
              <a:t>Pronoun Declarations on TumblrInAction are overwhelmingly Mock Pronouns (cf. talk by Heidt at the same conference)</a:t>
            </a:r>
          </a:p>
        </p:txBody>
      </p:sp>
    </p:spTree>
    <p:extLst>
      <p:ext uri="{BB962C8B-B14F-4D97-AF65-F5344CB8AC3E}">
        <p14:creationId xmlns:p14="http://schemas.microsoft.com/office/powerpoint/2010/main" val="29454790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DE7FB-3BF7-AE8E-1721-203964DC7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Why </a:t>
            </a:r>
            <a:r>
              <a:rPr lang="de-CH" dirty="0" err="1"/>
              <a:t>those</a:t>
            </a:r>
            <a:r>
              <a:rPr lang="de-CH" dirty="0"/>
              <a:t> </a:t>
            </a:r>
            <a:r>
              <a:rPr lang="de-CH" dirty="0" err="1"/>
              <a:t>gaming</a:t>
            </a:r>
            <a:r>
              <a:rPr lang="de-CH" dirty="0"/>
              <a:t> </a:t>
            </a:r>
            <a:r>
              <a:rPr lang="de-CH" dirty="0" err="1"/>
              <a:t>communities</a:t>
            </a:r>
            <a:r>
              <a:rPr lang="en-CH" dirty="0"/>
              <a:t>?</a:t>
            </a:r>
            <a:br>
              <a:rPr lang="en-CH" dirty="0"/>
            </a:br>
            <a:r>
              <a:rPr lang="en-CH" sz="1600" dirty="0"/>
              <a:t>(correspondence with moderator team of RoyaleHighTrading)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5F8AE9-8961-5ED9-9413-7A28BC0A02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225" y="2205039"/>
            <a:ext cx="10801399" cy="1439985"/>
          </a:xfrm>
        </p:spPr>
        <p:txBody>
          <a:bodyPr/>
          <a:lstStyle/>
          <a:p>
            <a:r>
              <a:rPr lang="en-CH" dirty="0"/>
              <a:t>Royale High is a game within Roblox</a:t>
            </a:r>
          </a:p>
          <a:p>
            <a:r>
              <a:rPr lang="en-CH" dirty="0"/>
              <a:t>Centered around roleplaying and dressing up </a:t>
            </a:r>
            <a:r>
              <a:rPr lang="en-CH"/>
              <a:t>(avat</a:t>
            </a:r>
            <a:r>
              <a:rPr lang="de-CH" dirty="0"/>
              <a:t>a</a:t>
            </a:r>
            <a:r>
              <a:rPr lang="en-CH"/>
              <a:t>rs </a:t>
            </a:r>
            <a:r>
              <a:rPr lang="en-CH" dirty="0"/>
              <a:t>/ personae)</a:t>
            </a:r>
          </a:p>
          <a:p>
            <a:pPr lvl="1"/>
            <a:r>
              <a:rPr lang="en-CH" dirty="0"/>
              <a:t>Explicit invitation to “manufacture multiple versions of their own identities” (Coupland 2016: 447)</a:t>
            </a:r>
          </a:p>
          <a:p>
            <a:r>
              <a:rPr lang="en-CH" dirty="0"/>
              <a:t>Directed at a younger audience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FF1351-9DAF-7ADF-F66C-1EE70A1BC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111BC-6152-4315-B33F-C80A8FBDF65E}" type="datetime1">
              <a:rPr lang="en-US" smtClean="0"/>
              <a:t>10/24/24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A67D86-3346-F68E-702E-7157EDC68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Pronoun Declarers of Reddit, Carlos Hartmann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18B9AF-DE43-43C7-5CD3-EB82032FE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</a:t>
            </a:r>
            <a:fld id="{9D46F3A4-F478-9440-BC8E-B732027F4C86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9D81A48-F47E-2D2C-667B-963ABA7AD8EB}"/>
              </a:ext>
            </a:extLst>
          </p:cNvPr>
          <p:cNvSpPr txBox="1"/>
          <p:nvPr/>
        </p:nvSpPr>
        <p:spPr>
          <a:xfrm>
            <a:off x="767408" y="4124106"/>
            <a:ext cx="8280920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H" dirty="0"/>
              <a:t>Other gaming communities with relatively high % of Pronoun Declarers:</a:t>
            </a:r>
          </a:p>
          <a:p>
            <a:pPr marL="342000" indent="-342000">
              <a:spcBef>
                <a:spcPct val="40000"/>
              </a:spcBef>
              <a:buFont typeface="Arial" panose="020B0604020202020204" pitchFamily="34" charset="0"/>
              <a:buChar char="–"/>
            </a:pPr>
            <a:r>
              <a:rPr lang="en-GB" dirty="0">
                <a:latin typeface="+mn-lt"/>
                <a:ea typeface="+mn-ea"/>
                <a:cs typeface="+mn-cs"/>
              </a:rPr>
              <a:t>RoyaleHighTrading, Cross_Trading_Roblox, crosstradingrblx</a:t>
            </a:r>
          </a:p>
          <a:p>
            <a:pPr marL="342000" indent="-342000">
              <a:spcBef>
                <a:spcPct val="40000"/>
              </a:spcBef>
              <a:buFont typeface="Arial" panose="020B0604020202020204" pitchFamily="34" charset="0"/>
              <a:buChar char="–"/>
            </a:pPr>
            <a:r>
              <a:rPr lang="en-GB" dirty="0">
                <a:latin typeface="+mn-lt"/>
                <a:ea typeface="+mn-ea"/>
                <a:cs typeface="+mn-cs"/>
              </a:rPr>
              <a:t>hogwartswerewolvesB, hogwartswerewolvesA, HogwartsWerewolves</a:t>
            </a:r>
          </a:p>
          <a:p>
            <a:pPr marL="342000" indent="-342000">
              <a:spcBef>
                <a:spcPct val="40000"/>
              </a:spcBef>
              <a:buFont typeface="Arial" panose="020B0604020202020204" pitchFamily="34" charset="0"/>
              <a:buChar char="–"/>
            </a:pPr>
            <a:r>
              <a:rPr lang="en-GB" dirty="0">
                <a:latin typeface="+mn-lt"/>
                <a:ea typeface="+mn-ea"/>
                <a:cs typeface="+mn-cs"/>
              </a:rPr>
              <a:t>GachaClub</a:t>
            </a:r>
          </a:p>
          <a:p>
            <a:pPr marL="342000" indent="-342000">
              <a:spcBef>
                <a:spcPct val="40000"/>
              </a:spcBef>
              <a:buFont typeface="Arial" panose="020B0604020202020204" pitchFamily="34" charset="0"/>
              <a:buChar char="–"/>
            </a:pPr>
            <a:r>
              <a:rPr lang="en-GB" dirty="0">
                <a:latin typeface="+mn-lt"/>
                <a:ea typeface="+mn-ea"/>
                <a:cs typeface="+mn-cs"/>
              </a:rPr>
              <a:t>Gamingcirclejerk</a:t>
            </a:r>
          </a:p>
          <a:p>
            <a:pPr marL="342000" indent="-342000">
              <a:spcBef>
                <a:spcPct val="40000"/>
              </a:spcBef>
              <a:buFont typeface="Arial" panose="020B0604020202020204" pitchFamily="34" charset="0"/>
              <a:buChar char="–"/>
            </a:pPr>
            <a:endParaRPr lang="en-GB" dirty="0"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05288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09EB9-3C2D-9916-4BE0-F9D91AC6D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Conclusion Study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A36362-7AE9-B626-C190-34110D6568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225" y="2205039"/>
            <a:ext cx="10513368" cy="3887787"/>
          </a:xfrm>
        </p:spPr>
        <p:txBody>
          <a:bodyPr/>
          <a:lstStyle/>
          <a:p>
            <a:r>
              <a:rPr lang="en-CH" dirty="0"/>
              <a:t>Pronoun Declaring on Reddit was ironic &amp; derisive at first</a:t>
            </a:r>
          </a:p>
          <a:p>
            <a:r>
              <a:rPr lang="en-CH" dirty="0"/>
              <a:t>The share of gender-related discussion grew starting around 2019 and the pandemic brought about a large increase in Pronoun Declarers</a:t>
            </a:r>
          </a:p>
          <a:p>
            <a:r>
              <a:rPr lang="en-CH" dirty="0"/>
              <a:t>Most notably from gaming communities</a:t>
            </a:r>
          </a:p>
          <a:p>
            <a:pPr lvl="1"/>
            <a:r>
              <a:rPr lang="en-CH" dirty="0"/>
              <a:t>Potentially points to age influence (cf. Bjorkman 2017: 5; Conrod 2019: 112; Moulton et al. 2020)</a:t>
            </a:r>
          </a:p>
          <a:p>
            <a:pPr lvl="1"/>
            <a:r>
              <a:rPr lang="en-CH" dirty="0"/>
              <a:t>Contexts where pronouns as identity markers are crucial</a:t>
            </a:r>
          </a:p>
          <a:p>
            <a:pPr lvl="1"/>
            <a:r>
              <a:rPr lang="en-CH" dirty="0"/>
              <a:t>Emphasizes that usernames are not enough to infer gender (cf. Bjorkman 2017: footnote 9)</a:t>
            </a:r>
          </a:p>
          <a:p>
            <a:r>
              <a:rPr lang="en-CH" dirty="0"/>
              <a:t>Transgender and nonbinary communities have more elaborate pronoun flairs</a:t>
            </a:r>
          </a:p>
          <a:p>
            <a:r>
              <a:rPr lang="en-CH" dirty="0"/>
              <a:t>Majority of female-identifying people (expected as per Nevalainen 2000: 38; Shugars et al. 2023)</a:t>
            </a:r>
          </a:p>
          <a:p>
            <a:r>
              <a:rPr lang="en-CH" b="1" dirty="0"/>
              <a:t>The Pronoun Declarers of Reddit are a somewhat heterogenous group of mostly young, female-identifying, gender-aware, and often trans speakers, most of which are active in like-minded communities, where pronouns matter more than usual</a:t>
            </a:r>
          </a:p>
          <a:p>
            <a:endParaRPr lang="en-CH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B4908C-3424-982B-1D9E-1B678B58E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111BC-6152-4315-B33F-C80A8FBDF65E}" type="datetime1">
              <a:rPr lang="en-US" smtClean="0"/>
              <a:t>10/24/24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C3F547-7879-6983-9E47-E31485A76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Pronoun Declarers of Reddit, Carlos Hartmann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11728F-1697-C118-ECC3-186BFC495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</a:t>
            </a:r>
            <a:fld id="{9D46F3A4-F478-9440-BC8E-B732027F4C86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965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FCABE3-5147-D790-019A-AFE854F1C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Study 2</a:t>
            </a:r>
          </a:p>
        </p:txBody>
      </p:sp>
    </p:spTree>
    <p:extLst>
      <p:ext uri="{BB962C8B-B14F-4D97-AF65-F5344CB8AC3E}">
        <p14:creationId xmlns:p14="http://schemas.microsoft.com/office/powerpoint/2010/main" val="30378450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A8A7A7-9241-1422-66FB-D36AC478C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Generic </a:t>
            </a:r>
            <a:r>
              <a:rPr lang="en-CH" i="1" dirty="0"/>
              <a:t>they</a:t>
            </a:r>
            <a:r>
              <a:rPr lang="en-CH" dirty="0"/>
              <a:t> vs singular </a:t>
            </a:r>
            <a:r>
              <a:rPr lang="en-CH" i="1" dirty="0"/>
              <a:t>they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352065-7109-1C2C-F8B2-16364AF7E2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i="1" dirty="0"/>
              <a:t>A</a:t>
            </a:r>
            <a:r>
              <a:rPr lang="en-CH" i="1" dirty="0"/>
              <a:t>ny teacher / a lawmaker / someone … they</a:t>
            </a:r>
          </a:p>
          <a:p>
            <a:pPr lvl="1"/>
            <a:r>
              <a:rPr lang="en-CH" dirty="0"/>
              <a:t>Grammatically singular</a:t>
            </a:r>
          </a:p>
          <a:p>
            <a:pPr lvl="1"/>
            <a:r>
              <a:rPr lang="en-CH" dirty="0"/>
              <a:t>Semantically number-neutral / general</a:t>
            </a:r>
          </a:p>
          <a:p>
            <a:pPr lvl="1"/>
            <a:endParaRPr lang="en-CH" dirty="0"/>
          </a:p>
          <a:p>
            <a:r>
              <a:rPr lang="en-CH" i="1" dirty="0"/>
              <a:t>My spouse / the backstage puppeteer / Nemo … they</a:t>
            </a:r>
          </a:p>
          <a:p>
            <a:pPr lvl="1"/>
            <a:r>
              <a:rPr lang="en-CH" dirty="0"/>
              <a:t>Unambiguously singular</a:t>
            </a:r>
          </a:p>
          <a:p>
            <a:pPr lvl="1"/>
            <a:r>
              <a:rPr lang="en-CH" dirty="0"/>
              <a:t>Gender is hidden / unknown / affirmed as non-binary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D9FB0D-F158-21A8-7F0A-4BB4E4D9A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111BC-6152-4315-B33F-C80A8FBDF65E}" type="datetime1">
              <a:rPr lang="en-US" smtClean="0"/>
              <a:t>10/24/24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73AA98-7528-3662-7413-FEA911534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Pronoun Declarers of Reddit, Carlos Hartmann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9A2D54-B1C2-F50C-C5AF-C2D131A34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</a:t>
            </a:r>
            <a:fld id="{9D46F3A4-F478-9440-BC8E-B732027F4C86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2381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5993E4-9F1C-AD2D-170E-BC369A94C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Singular </a:t>
            </a:r>
            <a:r>
              <a:rPr lang="en-CH" i="1" dirty="0"/>
              <a:t>Themself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89AB84-5FC6-F6CB-B581-E5D15447B5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225" y="2205039"/>
            <a:ext cx="9541259" cy="3887787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“[…] I'm sure </a:t>
            </a:r>
            <a:r>
              <a:rPr lang="en-US" sz="1800" u="sng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OP</a:t>
            </a:r>
            <a:r>
              <a:rPr lang="en-US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en-US" sz="1800" u="sng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has</a:t>
            </a:r>
            <a:r>
              <a:rPr lang="en-US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beaten </a:t>
            </a:r>
            <a:r>
              <a:rPr lang="en-US" sz="1800" u="sng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themselves</a:t>
            </a:r>
            <a:r>
              <a:rPr lang="en-US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up. There is nothing you can say that </a:t>
            </a:r>
            <a:r>
              <a:rPr lang="en-US" sz="1800" u="sng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they</a:t>
            </a:r>
            <a:r>
              <a:rPr lang="en-US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en-US" sz="1800" u="sng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haven't</a:t>
            </a:r>
            <a:r>
              <a:rPr lang="en-US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already said to </a:t>
            </a:r>
            <a:r>
              <a:rPr lang="en-US" sz="1800" u="sng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themself</a:t>
            </a:r>
            <a:r>
              <a:rPr lang="en-US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. […]”</a:t>
            </a:r>
            <a:r>
              <a:rPr lang="en-CH" dirty="0">
                <a:effectLst/>
              </a:rPr>
              <a:t> </a:t>
            </a:r>
            <a:endParaRPr lang="en-CH" dirty="0"/>
          </a:p>
          <a:p>
            <a:pPr>
              <a:buFont typeface="Symbol" pitchFamily="2" charset="2"/>
              <a:buChar char="Þ"/>
            </a:pPr>
            <a:r>
              <a:rPr lang="en-GB" dirty="0"/>
              <a:t>o</a:t>
            </a:r>
            <a:r>
              <a:rPr lang="en-CH" dirty="0"/>
              <a:t>ngoing variation</a:t>
            </a:r>
          </a:p>
          <a:p>
            <a:pPr marL="0" indent="0">
              <a:buNone/>
            </a:pPr>
            <a:endParaRPr lang="en-CH" dirty="0"/>
          </a:p>
          <a:p>
            <a:pPr marL="0" indent="0">
              <a:buNone/>
            </a:pPr>
            <a:r>
              <a:rPr lang="en-GB" dirty="0"/>
              <a:t>However, the enby use of "they" does differ from </a:t>
            </a:r>
            <a:r>
              <a:rPr lang="en-GB" u="sng" dirty="0"/>
              <a:t>standard grammar </a:t>
            </a:r>
            <a:r>
              <a:rPr lang="en-GB" dirty="0"/>
              <a:t>in one small but significant detail. In order to </a:t>
            </a:r>
            <a:r>
              <a:rPr lang="en-GB" u="sng" dirty="0"/>
              <a:t>reinforce </a:t>
            </a:r>
            <a:r>
              <a:rPr lang="en-GB" dirty="0"/>
              <a:t>the fact that the pronoun is being used in its </a:t>
            </a:r>
            <a:r>
              <a:rPr lang="en-GB" u="sng" dirty="0"/>
              <a:t>singular</a:t>
            </a:r>
            <a:r>
              <a:rPr lang="en-GB" dirty="0"/>
              <a:t> (not plural) meaning, </a:t>
            </a:r>
            <a:r>
              <a:rPr lang="en-GB" u="sng" dirty="0"/>
              <a:t>the enby folks that I know prefer to say "themself" rather than "themselves"</a:t>
            </a:r>
            <a:r>
              <a:rPr lang="en-GB" dirty="0"/>
              <a:t> - as in "They bought themself new trainers." :)</a:t>
            </a:r>
            <a:endParaRPr lang="en-CH" dirty="0"/>
          </a:p>
          <a:p>
            <a:pPr>
              <a:buFont typeface="Symbol" pitchFamily="2" charset="2"/>
              <a:buChar char="Þ"/>
            </a:pPr>
            <a:r>
              <a:rPr lang="en-GB" dirty="0"/>
              <a:t>M</a:t>
            </a:r>
            <a:r>
              <a:rPr lang="en-CH" dirty="0"/>
              <a:t>etalinguistic awareness + anecdotal evidence</a:t>
            </a:r>
          </a:p>
          <a:p>
            <a:pPr>
              <a:buFont typeface="System Font Regular"/>
              <a:buChar char="–"/>
            </a:pPr>
            <a:endParaRPr lang="en-CH" dirty="0"/>
          </a:p>
          <a:p>
            <a:pPr marL="0" indent="0">
              <a:buNone/>
            </a:pPr>
            <a:r>
              <a:rPr lang="en-GB" i="1" dirty="0"/>
              <a:t>themself </a:t>
            </a:r>
            <a:r>
              <a:rPr lang="en-GB" dirty="0"/>
              <a:t>observed as acceptable to younger, gender-progressive, and non-binary speakers, though also influenced by referent (Conrod &amp; Ahn 2023)</a:t>
            </a:r>
          </a:p>
          <a:p>
            <a:pPr>
              <a:buFont typeface="System Font Regular"/>
              <a:buChar char="–"/>
            </a:pPr>
            <a:endParaRPr lang="en-GB" dirty="0"/>
          </a:p>
          <a:p>
            <a:pPr>
              <a:buFont typeface="System Font Regular"/>
              <a:buChar char="–"/>
            </a:pPr>
            <a:endParaRPr lang="en-CH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9A111A-1ADC-D50D-1807-5B43A4C661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111BC-6152-4315-B33F-C80A8FBDF65E}" type="datetime1">
              <a:rPr lang="en-US" smtClean="0"/>
              <a:t>10/24/24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7A1C12-2057-BFE9-34D6-A227A02F2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Pronoun Declarers of Reddit, Carlos Hartmann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97EE1C-A3B4-D081-7EF8-2F93CB7E0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</a:t>
            </a:r>
            <a:fld id="{9D46F3A4-F478-9440-BC8E-B732027F4C86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5899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0EF7F-CF65-43E9-9A94-225952F69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Study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EE77C4-A82F-26B9-8FD7-400567E3B1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H" dirty="0"/>
              <a:t>RQ: What is the state of </a:t>
            </a:r>
            <a:r>
              <a:rPr lang="en-CH" i="1" dirty="0"/>
              <a:t>themself</a:t>
            </a:r>
            <a:r>
              <a:rPr lang="en-CH" dirty="0"/>
              <a:t> usage in the dataset?</a:t>
            </a:r>
          </a:p>
          <a:p>
            <a:pPr lvl="1"/>
            <a:r>
              <a:rPr lang="en-CH" dirty="0"/>
              <a:t>H1: Singular and generic </a:t>
            </a:r>
            <a:r>
              <a:rPr lang="en-CH" i="1" dirty="0"/>
              <a:t>themself </a:t>
            </a:r>
            <a:r>
              <a:rPr lang="en-CH" dirty="0"/>
              <a:t>are still minority forms overall.</a:t>
            </a:r>
          </a:p>
          <a:p>
            <a:pPr lvl="1"/>
            <a:r>
              <a:rPr lang="en-CH" dirty="0"/>
              <a:t>H2: Pronoun Declarers are more likely to use </a:t>
            </a:r>
            <a:r>
              <a:rPr lang="en-CH" i="1" dirty="0"/>
              <a:t>themself</a:t>
            </a:r>
            <a:r>
              <a:rPr lang="en-CH" dirty="0"/>
              <a:t> in singular and generic reference compared to their non-declaring counterparts.</a:t>
            </a:r>
          </a:p>
          <a:p>
            <a:r>
              <a:rPr lang="en-CH" dirty="0"/>
              <a:t>Baseline 1:</a:t>
            </a:r>
          </a:p>
          <a:p>
            <a:pPr lvl="1"/>
            <a:r>
              <a:rPr lang="en-CH" dirty="0"/>
              <a:t>Same subreddits as </a:t>
            </a:r>
            <a:r>
              <a:rPr lang="de-CH" dirty="0"/>
              <a:t>P</a:t>
            </a:r>
            <a:r>
              <a:rPr lang="en-CH" dirty="0"/>
              <a:t>ronoun </a:t>
            </a:r>
            <a:r>
              <a:rPr lang="de-CH" dirty="0"/>
              <a:t>D</a:t>
            </a:r>
            <a:r>
              <a:rPr lang="en-CH" dirty="0"/>
              <a:t>eclarers</a:t>
            </a:r>
          </a:p>
          <a:p>
            <a:pPr lvl="1"/>
            <a:r>
              <a:rPr lang="en-CH" dirty="0"/>
              <a:t>No flair or flair not matching any of the used regex patterns (no manual checking, however)</a:t>
            </a:r>
          </a:p>
          <a:p>
            <a:pPr lvl="1"/>
            <a:r>
              <a:rPr lang="en-CH" dirty="0"/>
              <a:t>Exactly same number of comments per month per subreddit, randomly chosen</a:t>
            </a:r>
          </a:p>
          <a:p>
            <a:r>
              <a:rPr lang="en-CH" dirty="0"/>
              <a:t>Baseline 2:</a:t>
            </a:r>
          </a:p>
          <a:p>
            <a:pPr lvl="1"/>
            <a:r>
              <a:rPr lang="en-CH" dirty="0"/>
              <a:t>From any other subreddit</a:t>
            </a:r>
          </a:p>
          <a:p>
            <a:pPr lvl="1"/>
            <a:r>
              <a:rPr lang="en-CH" dirty="0"/>
              <a:t>Same number of comments per month, randomly chosen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F09E8D-6A3E-F33A-14AB-1A8FEDCBB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111BC-6152-4315-B33F-C80A8FBDF65E}" type="datetime1">
              <a:rPr lang="en-US" smtClean="0"/>
              <a:t>10/24/24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B6F0BF-B33C-B704-33A1-FCB71CB09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Pronoun Declarers of Reddit, Carlos Hartmann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7455A7-6156-7243-9569-421B8311B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</a:t>
            </a:r>
            <a:fld id="{9D46F3A4-F478-9440-BC8E-B732027F4C86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9294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F82D55-CBA4-0DA3-5FC9-020449917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What is a Subreddit?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3F00EB-072A-D3B2-A92E-2A415DF976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52081-C19B-4182-AC87-EFBFD12D780C}" type="datetime1">
              <a:rPr lang="en-US" smtClean="0"/>
              <a:t>10/24/24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EDA01D-0346-9BF2-3D67-2FB81B29F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Pronoun Declarers of Reddit, Carlos Hartmann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396024-8DC2-E107-8F2A-C5C839DA3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</a:t>
            </a:r>
            <a:fld id="{9D46F3A4-F478-9440-BC8E-B732027F4C86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E9DE1F8-9DD0-DA2D-5018-4B580203398A}"/>
              </a:ext>
            </a:extLst>
          </p:cNvPr>
          <p:cNvSpPr txBox="1"/>
          <p:nvPr/>
        </p:nvSpPr>
        <p:spPr>
          <a:xfrm>
            <a:off x="911225" y="2060848"/>
            <a:ext cx="4968552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H" dirty="0"/>
              <a:t>Public community on Reddit to share posts and discuss them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H" dirty="0"/>
              <a:t>Usually no restriction on who can post and comment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H" dirty="0"/>
              <a:t>Centers around a topic: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H" dirty="0"/>
              <a:t>Locales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H" dirty="0"/>
              <a:t>Interests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H" dirty="0"/>
              <a:t>Political ideologies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H" dirty="0"/>
              <a:t>Identity (Gender, race, age, …)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H" dirty="0"/>
              <a:t>Sharing of content</a:t>
            </a:r>
          </a:p>
        </p:txBody>
      </p:sp>
      <p:pic>
        <p:nvPicPr>
          <p:cNvPr id="11" name="Picture 10" descr="A diagram of a diagram&#10;&#10;Description automatically generated">
            <a:extLst>
              <a:ext uri="{FF2B5EF4-FFF2-40B4-BE49-F238E27FC236}">
                <a16:creationId xmlns:a16="http://schemas.microsoft.com/office/drawing/2014/main" id="{08DDD348-DC3A-4EE3-7B26-C59785CF28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4922" y="79968"/>
            <a:ext cx="5945734" cy="2484935"/>
          </a:xfrm>
          <a:prstGeom prst="rect">
            <a:avLst/>
          </a:prstGeom>
          <a:ln w="12700">
            <a:solidFill>
              <a:srgbClr val="0028A5"/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7DE24E2-4B64-93F3-B27A-435D547E0B56}"/>
              </a:ext>
            </a:extLst>
          </p:cNvPr>
          <p:cNvSpPr txBox="1"/>
          <p:nvPr/>
        </p:nvSpPr>
        <p:spPr>
          <a:xfrm>
            <a:off x="7745382" y="2576344"/>
            <a:ext cx="275615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(Medvedev,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Lambiotte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&amp;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Delvenne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2019: 3)</a:t>
            </a:r>
            <a:endParaRPr lang="en-CH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22476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F9FE837-6F5A-28DD-BD59-4AD392668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F9531-9C51-4B7E-993F-41DB8F023600}" type="datetime1">
              <a:rPr lang="en-US" smtClean="0"/>
              <a:t>10/24/24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1A8C68-AD2B-DD60-A81F-CA92D272C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Pronoun Declarers of Reddit, Carlos Hartmann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6B0B60-E693-F07B-5124-73F3D868D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</a:t>
            </a:r>
            <a:fld id="{9D46F3A4-F478-9440-BC8E-B732027F4C86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6" name="Picture 5" descr="A graph of data in different colors&#10;&#10;Description automatically generated">
            <a:extLst>
              <a:ext uri="{FF2B5EF4-FFF2-40B4-BE49-F238E27FC236}">
                <a16:creationId xmlns:a16="http://schemas.microsoft.com/office/drawing/2014/main" id="{39777250-3E75-DBBA-1B68-790C960AAC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1504" y="1278948"/>
            <a:ext cx="8928992" cy="523423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62C5E21-2637-57BC-9A65-43926C75E276}"/>
              </a:ext>
            </a:extLst>
          </p:cNvPr>
          <p:cNvSpPr txBox="1"/>
          <p:nvPr/>
        </p:nvSpPr>
        <p:spPr>
          <a:xfrm>
            <a:off x="9765270" y="3482584"/>
            <a:ext cx="219258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2A7F62"/>
                </a:solidFill>
              </a:rPr>
              <a:t>s</a:t>
            </a:r>
            <a:r>
              <a:rPr lang="en-CH" dirty="0">
                <a:solidFill>
                  <a:srgbClr val="2A7F62"/>
                </a:solidFill>
              </a:rPr>
              <a:t>ignificant upward trend!</a:t>
            </a:r>
          </a:p>
          <a:p>
            <a:r>
              <a:rPr lang="en-CH" sz="1200" dirty="0">
                <a:solidFill>
                  <a:srgbClr val="2A7F62"/>
                </a:solidFill>
              </a:rPr>
              <a:t>(Spearman’s Ranked Correlation, p=</a:t>
            </a:r>
            <a:r>
              <a:rPr lang="en-GB" sz="1200" dirty="0">
                <a:solidFill>
                  <a:srgbClr val="2A7F62"/>
                </a:solidFill>
              </a:rPr>
              <a:t>1.33e-04)</a:t>
            </a:r>
            <a:endParaRPr lang="en-CH" sz="1200" dirty="0">
              <a:solidFill>
                <a:srgbClr val="2A7F62"/>
              </a:solidFill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A43DF21-5C29-47FE-6D82-C489CB1B2C82}"/>
              </a:ext>
            </a:extLst>
          </p:cNvPr>
          <p:cNvCxnSpPr>
            <a:cxnSpLocks/>
          </p:cNvCxnSpPr>
          <p:nvPr/>
        </p:nvCxnSpPr>
        <p:spPr bwMode="auto">
          <a:xfrm flipH="1">
            <a:off x="8904312" y="4437112"/>
            <a:ext cx="936104" cy="37978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2A7F62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6C55FEF-9E9F-9251-ECF3-E40233A0D690}"/>
              </a:ext>
            </a:extLst>
          </p:cNvPr>
          <p:cNvCxnSpPr>
            <a:cxnSpLocks/>
          </p:cNvCxnSpPr>
          <p:nvPr/>
        </p:nvCxnSpPr>
        <p:spPr bwMode="auto">
          <a:xfrm flipH="1">
            <a:off x="9048328" y="4436445"/>
            <a:ext cx="792088" cy="79275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2A7F62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9AEC1B18-C56C-A65B-04CF-719A4AB02C0A}"/>
              </a:ext>
            </a:extLst>
          </p:cNvPr>
          <p:cNvSpPr txBox="1"/>
          <p:nvPr/>
        </p:nvSpPr>
        <p:spPr>
          <a:xfrm>
            <a:off x="9868740" y="5402080"/>
            <a:ext cx="19879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 err="1">
                <a:solidFill>
                  <a:srgbClr val="DC6027"/>
                </a:solidFill>
              </a:rPr>
              <a:t>no</a:t>
            </a:r>
            <a:r>
              <a:rPr lang="en-CH" dirty="0">
                <a:solidFill>
                  <a:srgbClr val="DC6027"/>
                </a:solidFill>
              </a:rPr>
              <a:t> significant change.</a:t>
            </a:r>
          </a:p>
          <a:p>
            <a:r>
              <a:rPr lang="en-CH" sz="1200" dirty="0">
                <a:solidFill>
                  <a:srgbClr val="DC6027"/>
                </a:solidFill>
              </a:rPr>
              <a:t>(p = 0.797 &gt; 0.01)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736A357-114B-6542-D55D-7B3132543EEA}"/>
              </a:ext>
            </a:extLst>
          </p:cNvPr>
          <p:cNvCxnSpPr>
            <a:cxnSpLocks/>
          </p:cNvCxnSpPr>
          <p:nvPr/>
        </p:nvCxnSpPr>
        <p:spPr bwMode="auto">
          <a:xfrm flipH="1">
            <a:off x="9372364" y="5592713"/>
            <a:ext cx="479560" cy="6786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DC6027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643255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/>
      <p:bldP spid="1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D80EF9A-BB0F-6C15-1AFA-3F534C084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F9531-9C51-4B7E-993F-41DB8F023600}" type="datetime1">
              <a:rPr lang="en-US" smtClean="0"/>
              <a:t>10/24/24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9F74E43-4767-A85F-6109-486095500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Pronoun Declarers of Reddit, Carlos Hartmann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58C589-B9A3-F40E-E696-62355B3B9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</a:t>
            </a:r>
            <a:fld id="{9D46F3A4-F478-9440-BC8E-B732027F4C86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6" name="Picture 5" descr="A graph of different colors&#10;&#10;Description automatically generated">
            <a:extLst>
              <a:ext uri="{FF2B5EF4-FFF2-40B4-BE49-F238E27FC236}">
                <a16:creationId xmlns:a16="http://schemas.microsoft.com/office/drawing/2014/main" id="{956891F3-2225-9FE8-F82E-9D63B42C93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4212" y="1268760"/>
            <a:ext cx="8568272" cy="514096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4EB0207-1B6E-378A-2130-5A884362C6A7}"/>
              </a:ext>
            </a:extLst>
          </p:cNvPr>
          <p:cNvSpPr txBox="1"/>
          <p:nvPr/>
        </p:nvSpPr>
        <p:spPr>
          <a:xfrm>
            <a:off x="10128448" y="5661248"/>
            <a:ext cx="194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2A7F62"/>
                </a:solidFill>
              </a:rPr>
              <a:t>s</a:t>
            </a:r>
            <a:r>
              <a:rPr lang="en-CH" sz="2000" dirty="0">
                <a:solidFill>
                  <a:srgbClr val="2A7F62"/>
                </a:solidFill>
              </a:rPr>
              <a:t>ignificant!</a:t>
            </a:r>
          </a:p>
          <a:p>
            <a:r>
              <a:rPr lang="en-CH" sz="1200" dirty="0">
                <a:solidFill>
                  <a:srgbClr val="2A7F62"/>
                </a:solidFill>
              </a:rPr>
              <a:t>(log likelihood test, p≈0)</a:t>
            </a:r>
          </a:p>
        </p:txBody>
      </p:sp>
    </p:spTree>
    <p:extLst>
      <p:ext uri="{BB962C8B-B14F-4D97-AF65-F5344CB8AC3E}">
        <p14:creationId xmlns:p14="http://schemas.microsoft.com/office/powerpoint/2010/main" val="2084342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A chart of different colors&#10;&#10;Description automatically generated">
            <a:extLst>
              <a:ext uri="{FF2B5EF4-FFF2-40B4-BE49-F238E27FC236}">
                <a16:creationId xmlns:a16="http://schemas.microsoft.com/office/drawing/2014/main" id="{EBA226C5-4E79-9D30-4A8B-B7B3FF4D60A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-6" b="-6"/>
          <a:stretch/>
        </p:blipFill>
        <p:spPr>
          <a:xfrm>
            <a:off x="2653524" y="0"/>
            <a:ext cx="6884952" cy="6885819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6CEE337-BA5A-D10A-9808-D563F4060B24}"/>
              </a:ext>
            </a:extLst>
          </p:cNvPr>
          <p:cNvSpPr txBox="1"/>
          <p:nvPr/>
        </p:nvSpPr>
        <p:spPr>
          <a:xfrm>
            <a:off x="263352" y="1342385"/>
            <a:ext cx="24621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H" sz="1200" dirty="0"/>
              <a:t>Generic use much more common than singular, as previously described (</a:t>
            </a:r>
            <a:r>
              <a:rPr lang="en-GB" sz="1200" dirty="0" err="1"/>
              <a:t>Foertsch</a:t>
            </a:r>
            <a:r>
              <a:rPr lang="en-GB" sz="1200" dirty="0"/>
              <a:t> &amp; </a:t>
            </a:r>
            <a:r>
              <a:rPr lang="en-GB" sz="1200" dirty="0" err="1"/>
              <a:t>Gernsbacher</a:t>
            </a:r>
            <a:r>
              <a:rPr lang="en-GB" sz="1200" dirty="0"/>
              <a:t> 1997; Sanford &amp; </a:t>
            </a:r>
            <a:r>
              <a:rPr lang="en-GB" sz="1200" dirty="0" err="1"/>
              <a:t>Filik</a:t>
            </a:r>
            <a:r>
              <a:rPr lang="en-GB" sz="1200" dirty="0"/>
              <a:t> 2007;)</a:t>
            </a:r>
            <a:endParaRPr lang="en-CH" sz="1200" dirty="0"/>
          </a:p>
        </p:txBody>
      </p:sp>
    </p:spTree>
    <p:extLst>
      <p:ext uri="{BB962C8B-B14F-4D97-AF65-F5344CB8AC3E}">
        <p14:creationId xmlns:p14="http://schemas.microsoft.com/office/powerpoint/2010/main" val="3955967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C07498-C143-559C-6994-A41CA58D2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F9531-9C51-4B7E-993F-41DB8F023600}" type="datetime1">
              <a:rPr lang="en-US" smtClean="0"/>
              <a:t>10/24/24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5DED5D-9B8E-EA0C-80FF-ED83318A1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Pronoun Declarers of Reddit, Carlos Hartmann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C6540D-96EB-0DDA-3C1D-FF9225754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</a:t>
            </a:r>
            <a:fld id="{9D46F3A4-F478-9440-BC8E-B732027F4C86}" type="slidenum">
              <a:rPr lang="en-US" smtClean="0"/>
              <a:pPr/>
              <a:t>33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B8AFB97-713D-140F-0ED8-86D77364E59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58546" y="1590102"/>
            <a:ext cx="5665447" cy="399913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E2722AC-2BDA-789A-D4DB-BB8B140ECCF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168008" y="1590102"/>
            <a:ext cx="5665446" cy="399913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C891404-FDE4-2F2A-00A3-0597F5FB979E}"/>
              </a:ext>
            </a:extLst>
          </p:cNvPr>
          <p:cNvSpPr txBox="1"/>
          <p:nvPr/>
        </p:nvSpPr>
        <p:spPr>
          <a:xfrm>
            <a:off x="4368277" y="5802805"/>
            <a:ext cx="359946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2A7F62"/>
                </a:solidFill>
              </a:rPr>
              <a:t>both significant!</a:t>
            </a:r>
          </a:p>
          <a:p>
            <a:r>
              <a:rPr lang="en-GB" sz="1400" dirty="0">
                <a:solidFill>
                  <a:srgbClr val="2A7F62"/>
                </a:solidFill>
              </a:rPr>
              <a:t>(Logit Regression, p=8.89e-12 &amp; 7.28e-21)</a:t>
            </a:r>
            <a:endParaRPr lang="en-CH" sz="1400" dirty="0">
              <a:solidFill>
                <a:srgbClr val="2A7F6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603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0BE0EA-5812-4F14-DBCC-1C450C5D8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Conclusion Study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32F8D6-BC67-71AF-4B69-F5D6CA3E84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H" dirty="0"/>
              <a:t>H1: Singular and generic </a:t>
            </a:r>
            <a:r>
              <a:rPr lang="en-CH" i="1" dirty="0"/>
              <a:t>themself </a:t>
            </a:r>
            <a:r>
              <a:rPr lang="en-CH" dirty="0"/>
              <a:t>are indeed still a minority form</a:t>
            </a:r>
          </a:p>
          <a:p>
            <a:r>
              <a:rPr lang="en-CH" dirty="0"/>
              <a:t>H2: Pronoun Declarers are indeed more likely to use it in singular and generic reference than their non-declaring counterparts</a:t>
            </a:r>
          </a:p>
          <a:p>
            <a:endParaRPr lang="en-CH" dirty="0"/>
          </a:p>
          <a:p>
            <a:r>
              <a:rPr lang="en-CH" dirty="0"/>
              <a:t>This supports the insights from Conrod &amp; Ahn’s (2023) ongoing work</a:t>
            </a:r>
            <a:endParaRPr lang="en-CH" dirty="0">
              <a:highlight>
                <a:srgbClr val="FFFF00"/>
              </a:highlight>
            </a:endParaRPr>
          </a:p>
          <a:p>
            <a:r>
              <a:rPr lang="en-CH" dirty="0"/>
              <a:t>The results also show that this is currently happening language change</a:t>
            </a:r>
          </a:p>
          <a:p>
            <a:r>
              <a:rPr lang="en-CH" dirty="0"/>
              <a:t>Started by people with same general profile as Declarers</a:t>
            </a:r>
          </a:p>
          <a:p>
            <a:r>
              <a:rPr lang="en-CH" dirty="0"/>
              <a:t>No evidence here of </a:t>
            </a:r>
            <a:r>
              <a:rPr lang="en-CH" i="1" dirty="0"/>
              <a:t>themself</a:t>
            </a:r>
            <a:r>
              <a:rPr lang="en-CH" dirty="0"/>
              <a:t> spreading outside of these circles, however</a:t>
            </a:r>
          </a:p>
          <a:p>
            <a:endParaRPr lang="en-CH" dirty="0">
              <a:highlight>
                <a:srgbClr val="FFFF00"/>
              </a:highlight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F22C84-AFC4-C5EF-5707-9E879E369F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111BC-6152-4315-B33F-C80A8FBDF65E}" type="datetime1">
              <a:rPr lang="en-US" smtClean="0"/>
              <a:t>10/24/24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E6DC7F-EF54-71FF-578F-46487CA86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Pronoun Declarers of Reddit, Carlos Hartmann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3DBFBB-1557-2D88-E2F5-B45159D14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</a:t>
            </a:r>
            <a:fld id="{9D46F3A4-F478-9440-BC8E-B732027F4C86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137182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FC3F8D-662A-39D1-DD1E-EEAE6AA76C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Acknowledgements &amp; References</a:t>
            </a:r>
          </a:p>
        </p:txBody>
      </p:sp>
    </p:spTree>
    <p:extLst>
      <p:ext uri="{BB962C8B-B14F-4D97-AF65-F5344CB8AC3E}">
        <p14:creationId xmlns:p14="http://schemas.microsoft.com/office/powerpoint/2010/main" val="272665392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8E7DEF-D2C8-CA15-DD89-CB1673BF2E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A big thank you to…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AB569D-AF2E-6A3B-67BE-9CE88C0ACA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224" y="2205039"/>
            <a:ext cx="10873407" cy="3887787"/>
          </a:xfrm>
        </p:spPr>
        <p:txBody>
          <a:bodyPr/>
          <a:lstStyle/>
          <a:p>
            <a:r>
              <a:rPr lang="en-CH" dirty="0"/>
              <a:t>The moderators of:</a:t>
            </a:r>
          </a:p>
          <a:p>
            <a:pPr lvl="1"/>
            <a:r>
              <a:rPr lang="en-CH" dirty="0"/>
              <a:t>/r/RoyaleHighTrading</a:t>
            </a:r>
          </a:p>
          <a:p>
            <a:pPr lvl="1"/>
            <a:r>
              <a:rPr lang="en-CH" dirty="0"/>
              <a:t>/r/bropill</a:t>
            </a:r>
          </a:p>
          <a:p>
            <a:pPr lvl="1"/>
            <a:r>
              <a:rPr lang="en-CH" dirty="0"/>
              <a:t>/r/</a:t>
            </a:r>
            <a:r>
              <a:rPr lang="en-GB" dirty="0" err="1"/>
              <a:t>MoneyDiariesACTIVE</a:t>
            </a:r>
            <a:endParaRPr lang="en-CH" dirty="0"/>
          </a:p>
          <a:p>
            <a:pPr lvl="1"/>
            <a:r>
              <a:rPr lang="en-CH" dirty="0"/>
              <a:t>/r/KarlJacobs</a:t>
            </a:r>
          </a:p>
          <a:p>
            <a:pPr lvl="1"/>
            <a:r>
              <a:rPr lang="en-CH" dirty="0"/>
              <a:t>/r/BDSMnot4newbies</a:t>
            </a:r>
          </a:p>
          <a:p>
            <a:pPr lvl="1"/>
            <a:endParaRPr lang="en-CH" dirty="0"/>
          </a:p>
          <a:p>
            <a:r>
              <a:rPr lang="en-CH" dirty="0"/>
              <a:t>Memoria Matters for keeping me entertained with her content while annotating tens of thousands of user flairs</a:t>
            </a:r>
          </a:p>
          <a:p>
            <a:endParaRPr lang="en-CH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AB66BD-A74E-8010-192D-5BEE861F39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111BC-6152-4315-B33F-C80A8FBDF65E}" type="datetime1">
              <a:rPr lang="en-US" smtClean="0"/>
              <a:t>10/24/24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01161A-7BF7-F7F3-3BA3-7AC4F5278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Pronoun Declarers of Reddit, Carlos Hartmann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C989A3-CEBF-846C-EF9C-C7DB944CD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</a:t>
            </a:r>
            <a:fld id="{9D46F3A4-F478-9440-BC8E-B732027F4C86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56326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A08BE-771F-B6EE-FF6B-7A05B05FE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References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8526D2-EDCF-CC77-00EE-171CC9B235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424" y="1916832"/>
            <a:ext cx="10369550" cy="3887787"/>
          </a:xfrm>
        </p:spPr>
        <p:txBody>
          <a:bodyPr/>
          <a:lstStyle/>
          <a:p>
            <a:pPr marL="540000" indent="-565200">
              <a:buNone/>
            </a:pPr>
            <a:r>
              <a:rPr lang="en-GB" dirty="0"/>
              <a:t>Baron, Dennis E. (2020): </a:t>
            </a:r>
            <a:r>
              <a:rPr lang="en-GB" i="1" dirty="0"/>
              <a:t>What’s your pronoun? beyond he &amp; she</a:t>
            </a:r>
            <a:r>
              <a:rPr lang="en-GB" dirty="0"/>
              <a:t>. New York: Liveright Publishing Corporation.</a:t>
            </a:r>
          </a:p>
          <a:p>
            <a:pPr marL="540000" indent="-565200">
              <a:buNone/>
            </a:pPr>
            <a:r>
              <a:rPr lang="en-GB" dirty="0"/>
              <a:t>Bjorkman, Bronwyn M. (2017): Singular they and the syntactic representation of gender in English. </a:t>
            </a:r>
            <a:r>
              <a:rPr lang="en-GB" i="1" dirty="0"/>
              <a:t>Glossa: a journal of general linguistics</a:t>
            </a:r>
            <a:r>
              <a:rPr lang="en-GB" dirty="0"/>
              <a:t> 2(1) doi:10.5334/gjgl.374.</a:t>
            </a:r>
          </a:p>
          <a:p>
            <a:pPr marL="540000" indent="-565200">
              <a:buNone/>
            </a:pPr>
            <a:r>
              <a:rPr lang="en-GB" dirty="0"/>
              <a:t>Conrod, Kirby (2019): </a:t>
            </a:r>
            <a:r>
              <a:rPr lang="en-GB" i="1" dirty="0"/>
              <a:t>Pronouns Raising and Emerging</a:t>
            </a:r>
            <a:r>
              <a:rPr lang="en-GB" dirty="0"/>
              <a:t>. University of Washington (= Ph.D. thesis).</a:t>
            </a:r>
            <a:endParaRPr lang="en-CH" dirty="0"/>
          </a:p>
          <a:p>
            <a:pPr marL="540000" indent="-565200">
              <a:buNone/>
            </a:pPr>
            <a:r>
              <a:rPr lang="en-GB" dirty="0"/>
              <a:t>Conrod, Kirby &amp; Byron Ahn (2023): Who accepts “themself?” </a:t>
            </a:r>
            <a:r>
              <a:rPr lang="en-GB" dirty="0" err="1"/>
              <a:t>Sociosyntactic</a:t>
            </a:r>
            <a:r>
              <a:rPr lang="en-GB" dirty="0"/>
              <a:t> variation in English -self reflexives. Talk presented at the 2023 annual meeting of the LSA. Denver, USA.</a:t>
            </a:r>
            <a:endParaRPr lang="en-CH" dirty="0"/>
          </a:p>
          <a:p>
            <a:pPr marL="540000" indent="-565200">
              <a:buNone/>
            </a:pPr>
            <a:r>
              <a:rPr lang="en-GB" dirty="0"/>
              <a:t>Coupland, Nikolas (2016): Five Ms for Sociolinguistic Change. In Nikolas Coupland (ed.), </a:t>
            </a:r>
            <a:r>
              <a:rPr lang="en-GB" i="1" dirty="0"/>
              <a:t>Sociolinguistics: theoretical debates</a:t>
            </a:r>
            <a:r>
              <a:rPr lang="en-GB" dirty="0"/>
              <a:t>, 433–454. Cambridge New York: Cambridge University Press.</a:t>
            </a:r>
          </a:p>
          <a:p>
            <a:pPr marL="540000" indent="-565200">
              <a:buNone/>
            </a:pPr>
            <a:r>
              <a:rPr lang="en-GB" dirty="0" err="1"/>
              <a:t>Lauscher</a:t>
            </a:r>
            <a:r>
              <a:rPr lang="en-GB" dirty="0"/>
              <a:t>, Anne, Archie Crowley &amp; Dirk </a:t>
            </a:r>
            <a:r>
              <a:rPr lang="en-GB" dirty="0" err="1"/>
              <a:t>Hovy</a:t>
            </a:r>
            <a:r>
              <a:rPr lang="en-GB" dirty="0"/>
              <a:t> (2022): Welcome to the Modern World of Pronouns: Identity-Inclusive Natural Language Processing beyond Gender. In Nicoletta </a:t>
            </a:r>
            <a:r>
              <a:rPr lang="en-GB" dirty="0" err="1"/>
              <a:t>Calzolari</a:t>
            </a:r>
            <a:r>
              <a:rPr lang="en-GB" dirty="0"/>
              <a:t>, Chu-Ren Huang, </a:t>
            </a:r>
            <a:r>
              <a:rPr lang="en-GB" dirty="0" err="1"/>
              <a:t>Hansaem</a:t>
            </a:r>
            <a:r>
              <a:rPr lang="en-GB" dirty="0"/>
              <a:t> Kim, James Pustejovsky, Leo </a:t>
            </a:r>
            <a:r>
              <a:rPr lang="en-GB" dirty="0" err="1"/>
              <a:t>Wanner</a:t>
            </a:r>
            <a:r>
              <a:rPr lang="en-GB" dirty="0"/>
              <a:t>, Key-Sun Choi, </a:t>
            </a:r>
            <a:r>
              <a:rPr lang="en-GB" dirty="0" err="1"/>
              <a:t>Pum</a:t>
            </a:r>
            <a:r>
              <a:rPr lang="en-GB" dirty="0"/>
              <a:t>-Mo Ryu, et al. (</a:t>
            </a:r>
            <a:r>
              <a:rPr lang="en-GB" dirty="0" err="1"/>
              <a:t>Hrsg</a:t>
            </a:r>
            <a:r>
              <a:rPr lang="en-GB" dirty="0"/>
              <a:t>.), </a:t>
            </a:r>
            <a:r>
              <a:rPr lang="en-GB" i="1" dirty="0"/>
              <a:t>Proceedings of the 29th International Conference on Computational Linguistics</a:t>
            </a:r>
            <a:r>
              <a:rPr lang="en-GB" dirty="0"/>
              <a:t>, 1221–1232. Gyeongju, Republic of Korea: International Committee on Computational Linguistics.</a:t>
            </a:r>
          </a:p>
          <a:p>
            <a:pPr marL="540000" indent="-565200">
              <a:buNone/>
            </a:pPr>
            <a:endParaRPr lang="en-CH" dirty="0"/>
          </a:p>
          <a:p>
            <a:pPr indent="-565200"/>
            <a:endParaRPr lang="en-CH" dirty="0"/>
          </a:p>
          <a:p>
            <a:pPr marL="540000" indent="-56520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CH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6248D-6B03-3C72-C5D1-46060996F1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111BC-6152-4315-B33F-C80A8FBDF65E}" type="datetime1">
              <a:rPr lang="en-US" smtClean="0"/>
              <a:t>10/24/24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022B52-F93A-F7B3-F010-819AC9CA6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Pronoun Declarers of Reddit, Carlos Hartmann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873709-150B-86DA-9A48-20CE1DCF7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</a:t>
            </a:r>
            <a:fld id="{9D46F3A4-F478-9440-BC8E-B732027F4C86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26142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8332AA-84BB-5D69-9508-79D0E4D4FA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References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E7ADE7-F6EB-91CF-90CE-96C5E15FBD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225" y="1917477"/>
            <a:ext cx="10369550" cy="3887787"/>
          </a:xfrm>
        </p:spPr>
        <p:txBody>
          <a:bodyPr/>
          <a:lstStyle/>
          <a:p>
            <a:pPr marL="540000" indent="-565200">
              <a:buNone/>
            </a:pPr>
            <a:r>
              <a:rPr lang="en-GB" dirty="0"/>
              <a:t>Medvedev, Alexey N., Renaud </a:t>
            </a:r>
            <a:r>
              <a:rPr lang="en-GB" dirty="0" err="1"/>
              <a:t>Lambiotte</a:t>
            </a:r>
            <a:r>
              <a:rPr lang="en-GB" dirty="0"/>
              <a:t> &amp; Jean-Charles </a:t>
            </a:r>
            <a:r>
              <a:rPr lang="en-GB" dirty="0" err="1"/>
              <a:t>Delvenne</a:t>
            </a:r>
            <a:r>
              <a:rPr lang="en-GB" dirty="0"/>
              <a:t> (2019): The Anatomy of Reddit: An Overview of Academic Research. </a:t>
            </a:r>
            <a:r>
              <a:rPr lang="en-GB" i="1" dirty="0"/>
              <a:t>Dynamics On and Of Complex Networks</a:t>
            </a:r>
            <a:r>
              <a:rPr lang="en-GB" dirty="0"/>
              <a:t> </a:t>
            </a:r>
            <a:r>
              <a:rPr lang="en-GB" i="1" dirty="0"/>
              <a:t>III</a:t>
            </a:r>
            <a:r>
              <a:rPr lang="en-GB" dirty="0"/>
              <a:t>, 183–204. Springer International Publishing. doi:10.1007/978-3-030-14683-2_9.</a:t>
            </a:r>
          </a:p>
          <a:p>
            <a:pPr marL="540000" indent="-565200">
              <a:buNone/>
            </a:pPr>
            <a:r>
              <a:rPr lang="en-GB" dirty="0"/>
              <a:t>Moulton, Keir, Chung-</a:t>
            </a:r>
            <a:r>
              <a:rPr lang="en-GB" dirty="0" err="1"/>
              <a:t>hye</a:t>
            </a:r>
            <a:r>
              <a:rPr lang="en-GB" dirty="0"/>
              <a:t> Han, Trevor Block, Holly Gendron &amp; Sander </a:t>
            </a:r>
            <a:r>
              <a:rPr lang="en-GB" dirty="0" err="1"/>
              <a:t>Nederveen</a:t>
            </a:r>
            <a:r>
              <a:rPr lang="en-GB" dirty="0"/>
              <a:t> (2020): Singular they in context. </a:t>
            </a:r>
            <a:r>
              <a:rPr lang="en-GB" i="1" dirty="0"/>
              <a:t>Glossa: a journal of general linguistics</a:t>
            </a:r>
            <a:r>
              <a:rPr lang="en-GB" dirty="0"/>
              <a:t> 5(1) doi:10.5334/gjgl.1012.</a:t>
            </a:r>
          </a:p>
          <a:p>
            <a:pPr marL="540000" indent="-565200">
              <a:buNone/>
            </a:pPr>
            <a:r>
              <a:rPr lang="en-GB" dirty="0" err="1"/>
              <a:t>Nevalainen</a:t>
            </a:r>
            <a:r>
              <a:rPr lang="en-GB" dirty="0"/>
              <a:t>, </a:t>
            </a:r>
            <a:r>
              <a:rPr lang="en-GB" dirty="0" err="1"/>
              <a:t>Terttu</a:t>
            </a:r>
            <a:r>
              <a:rPr lang="en-GB" dirty="0"/>
              <a:t> (2000): Gender Differences in the Evolution of Standard English: Evidence from the Corpus of Early English Correspondence. </a:t>
            </a:r>
            <a:r>
              <a:rPr lang="en-GB" i="1" dirty="0"/>
              <a:t>Journal of English Linguistics</a:t>
            </a:r>
            <a:r>
              <a:rPr lang="en-GB" dirty="0"/>
              <a:t> 28(1). 38–59. doi:10.1177/00754240022004866.</a:t>
            </a:r>
          </a:p>
          <a:p>
            <a:pPr marL="540000" indent="-565200">
              <a:buNone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Searle, John R. (1975): A Taxonomy of Illocutionary Acts. In K. Gunderson (ed.), </a:t>
            </a:r>
            <a:r>
              <a:rPr lang="en-GB" sz="18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Language, Mind and Knowledge</a:t>
            </a: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344–369. University of Minnesota Press.</a:t>
            </a:r>
            <a:endParaRPr lang="en-GB" dirty="0"/>
          </a:p>
          <a:p>
            <a:pPr marL="540000" indent="-565200">
              <a:buNone/>
            </a:pPr>
            <a:r>
              <a:rPr lang="en-GB" dirty="0" err="1"/>
              <a:t>Shugars</a:t>
            </a:r>
            <a:r>
              <a:rPr lang="en-GB" dirty="0"/>
              <a:t>, Sarah, Alexi </a:t>
            </a:r>
            <a:r>
              <a:rPr lang="en-GB" dirty="0" err="1"/>
              <a:t>Quintana-Mathé</a:t>
            </a:r>
            <a:r>
              <a:rPr lang="en-GB" dirty="0"/>
              <a:t>, Robin Lange &amp; David Lazer (2023): Categorizing the non-categorical: the challenges of studying gendered phenomena online. </a:t>
            </a:r>
            <a:r>
              <a:rPr lang="en-GB" i="1" dirty="0"/>
              <a:t>Journal of Computer-Mediated Communication</a:t>
            </a:r>
            <a:r>
              <a:rPr lang="en-GB" dirty="0"/>
              <a:t> 29(1) doi:10.1093/</a:t>
            </a:r>
            <a:r>
              <a:rPr lang="en-GB" dirty="0" err="1"/>
              <a:t>jcmc</a:t>
            </a:r>
            <a:r>
              <a:rPr lang="en-GB" dirty="0"/>
              <a:t>/zmad053.</a:t>
            </a:r>
          </a:p>
          <a:p>
            <a:endParaRPr lang="en-CH" dirty="0"/>
          </a:p>
          <a:p>
            <a:pPr marL="540000" indent="-565200">
              <a:buNone/>
            </a:pP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4EBAAF-932D-4511-03EA-4E59F8FD3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111BC-6152-4315-B33F-C80A8FBDF65E}" type="datetime1">
              <a:rPr lang="en-US" smtClean="0"/>
              <a:t>10/24/24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B960BC-BA12-4C5D-2527-476D1D785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Pronoun Declarers of Reddit, Carlos Hartmann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EEBBD0-F271-D4C2-64A8-B8018C6DC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</a:t>
            </a:r>
            <a:fld id="{9D46F3A4-F478-9440-BC8E-B732027F4C86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30724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0544CE-88F9-62A8-E014-52EB72CD6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Thank you for your attention!</a:t>
            </a:r>
          </a:p>
        </p:txBody>
      </p:sp>
      <p:pic>
        <p:nvPicPr>
          <p:cNvPr id="8" name="Content Placeholder 7" descr="A cartoon of a street with buildings and a cartoon character&#10;&#10;Description automatically generated">
            <a:extLst>
              <a:ext uri="{FF2B5EF4-FFF2-40B4-BE49-F238E27FC236}">
                <a16:creationId xmlns:a16="http://schemas.microsoft.com/office/drawing/2014/main" id="{09FA2C78-BAF3-CC0F-A803-9405CC526A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1225" y="1795082"/>
            <a:ext cx="5412660" cy="4370222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6FE9B7-348C-3F70-4BFC-0A245D2B1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111BC-6152-4315-B33F-C80A8FBDF65E}" type="datetime1">
              <a:rPr lang="en-US" smtClean="0"/>
              <a:t>10/24/24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6E7E0-32E6-7AAF-A3A4-C46CC3B35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Pronoun Declarers of Reddit, Carlos Hartmann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8D50E1-29C6-ACD7-8E29-3495CA630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</a:t>
            </a:r>
            <a:fld id="{9D46F3A4-F478-9440-BC8E-B732027F4C86}" type="slidenum">
              <a:rPr lang="en-US" smtClean="0"/>
              <a:pPr/>
              <a:t>39</a:t>
            </a:fld>
            <a:endParaRPr lang="en-US" dirty="0"/>
          </a:p>
        </p:txBody>
      </p:sp>
      <p:pic>
        <p:nvPicPr>
          <p:cNvPr id="10" name="Picture 9" descr="Cartoon of a person with purple hair&#10;&#10;Description automatically generated">
            <a:extLst>
              <a:ext uri="{FF2B5EF4-FFF2-40B4-BE49-F238E27FC236}">
                <a16:creationId xmlns:a16="http://schemas.microsoft.com/office/drawing/2014/main" id="{069D4674-F2F4-CE1C-D030-12BD50F98D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7971" y="1484784"/>
            <a:ext cx="5951242" cy="4860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6347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FFCE3-3335-F5CE-9CEA-FF224869B7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Pragmatics: Why “Pronoun Declarers?"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30A3CC-DD3C-8F72-5D9E-E86647AB60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225" y="1988840"/>
            <a:ext cx="10369550" cy="4392488"/>
          </a:xfrm>
        </p:spPr>
        <p:txBody>
          <a:bodyPr/>
          <a:lstStyle/>
          <a:p>
            <a:r>
              <a:rPr lang="en-CH" dirty="0"/>
              <a:t>The conference uses the term “pronoun sharing”</a:t>
            </a:r>
          </a:p>
          <a:p>
            <a:r>
              <a:rPr lang="en-CH" dirty="0"/>
              <a:t>I see the act of communicating one’s pronouns as the Declaration speech act following </a:t>
            </a:r>
            <a:r>
              <a:rPr lang="en-GB" dirty="0"/>
              <a:t>Searle (1975: 358-359)</a:t>
            </a:r>
          </a:p>
          <a:p>
            <a:pPr lvl="1"/>
            <a:r>
              <a:rPr lang="en-GB" dirty="0"/>
              <a:t>“Declarations bring about some alternation in the status or condition of the referred to object or objects solely in virtue of the fact that the declaration has been successfully performed.”</a:t>
            </a:r>
          </a:p>
          <a:p>
            <a:r>
              <a:rPr lang="en-GB" dirty="0"/>
              <a:t>Conrod (2019: </a:t>
            </a:r>
            <a:r>
              <a:rPr lang="en-GB" dirty="0" err="1"/>
              <a:t>chpt</a:t>
            </a:r>
            <a:r>
              <a:rPr lang="en-GB" dirty="0"/>
              <a:t>. 4.2) writes about the pragmatics of pronouns:</a:t>
            </a:r>
          </a:p>
          <a:p>
            <a:pPr lvl="1"/>
            <a:r>
              <a:rPr lang="en-GB" dirty="0"/>
              <a:t>Using </a:t>
            </a:r>
            <a:r>
              <a:rPr lang="en-GB" i="1" dirty="0"/>
              <a:t>she</a:t>
            </a:r>
            <a:r>
              <a:rPr lang="en-GB" dirty="0"/>
              <a:t> implies acceptability of </a:t>
            </a:r>
            <a:r>
              <a:rPr lang="en-GB" i="1" dirty="0"/>
              <a:t>she</a:t>
            </a:r>
            <a:r>
              <a:rPr lang="en-GB" dirty="0"/>
              <a:t> for a particular referent (2019: 146)</a:t>
            </a:r>
          </a:p>
          <a:p>
            <a:pPr lvl="1"/>
            <a:r>
              <a:rPr lang="en-GB" dirty="0"/>
              <a:t>Misgendering is a Positive FTA, correcting pronoun use a Negative FTA (2019: 153)</a:t>
            </a:r>
          </a:p>
          <a:p>
            <a:r>
              <a:rPr lang="en-GB" dirty="0"/>
              <a:t>Usernames are the only form of gender expression in some online contexts</a:t>
            </a:r>
          </a:p>
          <a:p>
            <a:r>
              <a:rPr lang="en-GB" dirty="0"/>
              <a:t>Bjorkman (2017: 6) reports that a username like </a:t>
            </a:r>
            <a:r>
              <a:rPr lang="en-GB" i="1" dirty="0"/>
              <a:t>moongirl17</a:t>
            </a:r>
            <a:r>
              <a:rPr lang="en-GB" dirty="0"/>
              <a:t> is, an acceptable antecedent for </a:t>
            </a:r>
            <a:r>
              <a:rPr lang="en-GB" i="1" dirty="0"/>
              <a:t>they </a:t>
            </a:r>
            <a:r>
              <a:rPr lang="en-GB" dirty="0"/>
              <a:t>to younger speakers, meaning that usernames are not perceived as strong markers of gender</a:t>
            </a:r>
          </a:p>
          <a:p>
            <a:pPr marL="0" indent="0">
              <a:buNone/>
            </a:pPr>
            <a:r>
              <a:rPr lang="en-GB" sz="2000" dirty="0"/>
              <a:t>⇒</a:t>
            </a:r>
            <a:r>
              <a:rPr lang="en-GB" dirty="0"/>
              <a:t> pronoun declarations are necessary in some online spaces</a:t>
            </a:r>
            <a:endParaRPr lang="en-CH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882F50-1683-23EC-F403-97EE59406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111BC-6152-4315-B33F-C80A8FBDF65E}" type="datetime1">
              <a:rPr lang="en-US" smtClean="0"/>
              <a:t>10/24/24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61BFA4-0115-1699-FD2D-05ABFE5A5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Pronoun Declarers of Reddit, Carlos Hartmann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B51CB6-8379-3963-6CB8-8F04BDB4F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</a:t>
            </a:r>
            <a:fld id="{9D46F3A4-F478-9440-BC8E-B732027F4C86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02685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730640-ACA6-6052-AA06-5ED825B49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Additional Slides</a:t>
            </a:r>
          </a:p>
        </p:txBody>
      </p:sp>
    </p:spTree>
    <p:extLst>
      <p:ext uri="{BB962C8B-B14F-4D97-AF65-F5344CB8AC3E}">
        <p14:creationId xmlns:p14="http://schemas.microsoft.com/office/powerpoint/2010/main" val="146391324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48E460-527F-CFBD-2A33-E6E846F96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225" y="1268414"/>
            <a:ext cx="2736503" cy="504402"/>
          </a:xfrm>
        </p:spPr>
        <p:txBody>
          <a:bodyPr/>
          <a:lstStyle/>
          <a:p>
            <a:r>
              <a:rPr lang="en-CH" dirty="0"/>
              <a:t>Data Extraction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A4D45A-53CE-5F25-8174-E28BCEAA06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6737" y="1773461"/>
            <a:ext cx="10369550" cy="3887787"/>
          </a:xfrm>
        </p:spPr>
        <p:txBody>
          <a:bodyPr/>
          <a:lstStyle/>
          <a:p>
            <a:r>
              <a:rPr lang="en-CH" dirty="0"/>
              <a:t>Using offline copy of the dataset created by Baumgartner et al. (2020)</a:t>
            </a:r>
          </a:p>
          <a:p>
            <a:endParaRPr lang="en-CH" dirty="0"/>
          </a:p>
          <a:p>
            <a:r>
              <a:rPr lang="en-CH" dirty="0"/>
              <a:t>Pronouns:</a:t>
            </a:r>
          </a:p>
          <a:p>
            <a:pPr lvl="1"/>
            <a:r>
              <a:rPr lang="en-CH" dirty="0"/>
              <a:t>Pre-extraction of all comments with a user flair matching the regex &lt;</a:t>
            </a:r>
            <a:r>
              <a:rPr lang="en-GB" dirty="0"/>
              <a:t>\b[a-</a:t>
            </a:r>
            <a:r>
              <a:rPr lang="en-GB" dirty="0" err="1"/>
              <a:t>zA</a:t>
            </a:r>
            <a:r>
              <a:rPr lang="en-GB" dirty="0"/>
              <a:t>-Z]+/[a-</a:t>
            </a:r>
            <a:r>
              <a:rPr lang="en-GB" dirty="0" err="1"/>
              <a:t>zA</a:t>
            </a:r>
            <a:r>
              <a:rPr lang="en-GB" dirty="0"/>
              <a:t>-Z]+\b&gt; (letters divided by a slash)</a:t>
            </a:r>
          </a:p>
          <a:p>
            <a:pPr lvl="1"/>
            <a:r>
              <a:rPr lang="en-GB" dirty="0"/>
              <a:t>Extraction of flairs containing any pronoun based on manually compiled collection of English pronouns based on Baron (2020) and various online sources, including neopronouns and historical pronouns</a:t>
            </a:r>
          </a:p>
          <a:p>
            <a:r>
              <a:rPr lang="en-GB" dirty="0"/>
              <a:t>Other declarations:</a:t>
            </a:r>
          </a:p>
          <a:p>
            <a:pPr lvl="1"/>
            <a:r>
              <a:rPr lang="en-GB" dirty="0"/>
              <a:t>No/any/all pronouns: extraction of comments with flair matching regex &lt;</a:t>
            </a:r>
            <a:r>
              <a:rPr lang="en-GB" dirty="0">
                <a:effectLst/>
                <a:latin typeface="Helvetica Neue" panose="02000503000000020004" pitchFamily="2" charset="0"/>
              </a:rPr>
              <a:t>(</a:t>
            </a:r>
            <a:r>
              <a:rPr lang="en-GB" dirty="0" err="1">
                <a:effectLst/>
                <a:latin typeface="Helvetica Neue" panose="02000503000000020004" pitchFamily="2" charset="0"/>
              </a:rPr>
              <a:t>no|any|all</a:t>
            </a:r>
            <a:r>
              <a:rPr lang="en-GB" dirty="0">
                <a:effectLst/>
                <a:latin typeface="Helvetica Neue" panose="02000503000000020004" pitchFamily="2" charset="0"/>
              </a:rPr>
              <a:t>).pronouns?&gt;</a:t>
            </a:r>
          </a:p>
          <a:p>
            <a:pPr lvl="1"/>
            <a:r>
              <a:rPr lang="en-GB" dirty="0">
                <a:latin typeface="Helvetica Neue" panose="02000503000000020004" pitchFamily="2" charset="0"/>
              </a:rPr>
              <a:t>Nounself pronouns: extraction of comments with flair matching regex &lt;(.+)/\\1s(elf)?\\b&gt;, manually filtered for false positives</a:t>
            </a:r>
          </a:p>
          <a:p>
            <a:pPr lvl="1"/>
            <a:r>
              <a:rPr lang="en-GB" dirty="0">
                <a:effectLst/>
                <a:latin typeface="Helvetica Neue" panose="02000503000000020004" pitchFamily="2" charset="0"/>
              </a:rPr>
              <a:t>Flairs matching “neopronouns”, “</a:t>
            </a:r>
            <a:r>
              <a:rPr lang="en-GB" dirty="0" err="1">
                <a:effectLst/>
                <a:latin typeface="Helvetica Neue" panose="02000503000000020004" pitchFamily="2" charset="0"/>
              </a:rPr>
              <a:t>neo</a:t>
            </a:r>
            <a:r>
              <a:rPr lang="en-GB" dirty="0" err="1">
                <a:latin typeface="Helvetica Neue" panose="02000503000000020004" pitchFamily="2" charset="0"/>
              </a:rPr>
              <a:t>s</a:t>
            </a:r>
            <a:r>
              <a:rPr lang="en-GB" dirty="0">
                <a:latin typeface="Helvetica Neue" panose="02000503000000020004" pitchFamily="2" charset="0"/>
              </a:rPr>
              <a:t>”, “</a:t>
            </a:r>
            <a:r>
              <a:rPr lang="en-GB" dirty="0" err="1">
                <a:latin typeface="Helvetica Neue" panose="02000503000000020004" pitchFamily="2" charset="0"/>
              </a:rPr>
              <a:t>nps</a:t>
            </a:r>
            <a:r>
              <a:rPr lang="en-GB" dirty="0">
                <a:latin typeface="Helvetica Neue" panose="02000503000000020004" pitchFamily="2" charset="0"/>
              </a:rPr>
              <a:t>”</a:t>
            </a:r>
            <a:endParaRPr lang="en-GB" dirty="0">
              <a:effectLst/>
              <a:latin typeface="Helvetica Neue" panose="02000503000000020004" pitchFamily="2" charset="0"/>
            </a:endParaRPr>
          </a:p>
          <a:p>
            <a:r>
              <a:rPr lang="en-CH" dirty="0"/>
              <a:t>Categorized every flair automatically, double-checked manually (35’304 unique flairs)</a:t>
            </a:r>
          </a:p>
          <a:p>
            <a:pPr marL="0" indent="0">
              <a:buNone/>
            </a:pPr>
            <a:endParaRPr lang="en-CH" dirty="0"/>
          </a:p>
          <a:p>
            <a:endParaRPr lang="en-CH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CD21C1-DA29-4089-C491-0A0127D26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111BC-6152-4315-B33F-C80A8FBDF65E}" type="datetime1">
              <a:rPr lang="en-US" smtClean="0"/>
              <a:t>10/24/24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B8E67C-DD54-AB13-74F0-26726AD59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Pronoun Declarers of Reddit, Carlos Hartmann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C472AE-1B92-C474-1A3B-4F9408522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</a:t>
            </a:r>
            <a:fld id="{9D46F3A4-F478-9440-BC8E-B732027F4C86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98075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91E99D-D5AC-5FC4-8DF4-F0A82D147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Subreddits with the Highest Number of Pronoun-Declaring Comments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A7D27A-7702-0F23-332C-77786AC837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111BC-6152-4315-B33F-C80A8FBDF65E}" type="datetime1">
              <a:rPr lang="en-US" smtClean="0"/>
              <a:t>10/24/24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58DA67-0468-8CE1-0A70-AF73B188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Pronoun Declarers of Reddit, Carlos Hartmann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E2042A-FFCE-57DD-648D-58E59CFB3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</a:t>
            </a:r>
            <a:fld id="{9D46F3A4-F478-9440-BC8E-B732027F4C86}" type="slidenum">
              <a:rPr lang="en-US" smtClean="0"/>
              <a:pPr/>
              <a:t>42</a:t>
            </a:fld>
            <a:endParaRPr lang="en-US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4EBC258F-39AD-8183-3A2F-D7EB4D1E0484}"/>
              </a:ext>
            </a:extLst>
          </p:cNvPr>
          <p:cNvGraphicFramePr>
            <a:graphicFrameLocks noGrp="1"/>
          </p:cNvGraphicFramePr>
          <p:nvPr/>
        </p:nvGraphicFramePr>
        <p:xfrm>
          <a:off x="3635228" y="2060848"/>
          <a:ext cx="4248443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77111">
                  <a:extLst>
                    <a:ext uri="{9D8B030D-6E8A-4147-A177-3AD203B41FA5}">
                      <a16:colId xmlns:a16="http://schemas.microsoft.com/office/drawing/2014/main" val="628936312"/>
                    </a:ext>
                  </a:extLst>
                </a:gridCol>
                <a:gridCol w="1071332">
                  <a:extLst>
                    <a:ext uri="{9D8B030D-6E8A-4147-A177-3AD203B41FA5}">
                      <a16:colId xmlns:a16="http://schemas.microsoft.com/office/drawing/2014/main" val="27975736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Subreddit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Count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674855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RoyaleHighTrading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1006381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742140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traaaaaaannnnnnnnnns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420930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329178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Gamingcirclejerk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185260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282978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GachaClub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141870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452170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TumblrInAction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139700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648103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Cross_Trading_Roblox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98732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45703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BDSMnot4newbies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76347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986653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NonBinary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63978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170015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asktransgender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57334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677249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BisexualTeens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48019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677493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51148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36F02E-788F-EC57-79C7-B8872D176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Highest Proportion of Pronoun-Declaring Users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258454-C999-1AA3-2BFF-155B6C8264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111BC-6152-4315-B33F-C80A8FBDF65E}" type="datetime1">
              <a:rPr lang="en-US" smtClean="0"/>
              <a:t>10/24/24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3C51F0-1179-A818-7751-344568301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Pronoun Declarers of Reddit, Carlos Hartmann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638342-A634-C858-2A4F-85E4EC632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</a:t>
            </a:r>
            <a:fld id="{9D46F3A4-F478-9440-BC8E-B732027F4C86}" type="slidenum">
              <a:rPr lang="en-US" smtClean="0"/>
              <a:pPr/>
              <a:t>43</a:t>
            </a:fld>
            <a:endParaRPr lang="en-US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93AACC74-1CC0-620B-58FD-A48F97B059F1}"/>
              </a:ext>
            </a:extLst>
          </p:cNvPr>
          <p:cNvGraphicFramePr>
            <a:graphicFrameLocks noGrp="1"/>
          </p:cNvGraphicFramePr>
          <p:nvPr/>
        </p:nvGraphicFramePr>
        <p:xfrm>
          <a:off x="3419190" y="2060848"/>
          <a:ext cx="4680520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8252">
                  <a:extLst>
                    <a:ext uri="{9D8B030D-6E8A-4147-A177-3AD203B41FA5}">
                      <a16:colId xmlns:a16="http://schemas.microsoft.com/office/drawing/2014/main" val="2499750093"/>
                    </a:ext>
                  </a:extLst>
                </a:gridCol>
                <a:gridCol w="1932268">
                  <a:extLst>
                    <a:ext uri="{9D8B030D-6E8A-4147-A177-3AD203B41FA5}">
                      <a16:colId xmlns:a16="http://schemas.microsoft.com/office/drawing/2014/main" val="39356983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CH" dirty="0"/>
                        <a:t>Subreddit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H" dirty="0"/>
                        <a:t>Proportion in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19194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GB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BDSMnot4newbies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CH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53.0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401358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GB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RoyaleHighTrading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CH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34.3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266088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GB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XenogendersAndMore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CH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34.1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106877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GB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honesttransgender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CH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31.5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019662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GB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demigirl_irl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CH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30.2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32994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GB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crosstradingrblx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CH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25.2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296818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GB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omnisexual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CH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20.6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120946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GB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hogwartswerewolvesB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CH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18.6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574499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GB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NonBinaryTalk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CH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18.6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887398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GB" sz="16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Cross_Trading_Roblox</a:t>
                      </a:r>
                      <a:endParaRPr lang="en-GB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CH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18.5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860771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728154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1E32E-AE2F-6AC5-2B76-7D11BC7B6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Top 5 Subreddits for each Pronoun Paradigm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B63C79-BEFD-B097-2DB9-32A50D9FE6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6809" y="2276872"/>
            <a:ext cx="3240559" cy="2808137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</a:t>
            </a:r>
            <a:r>
              <a:rPr lang="en-CH" dirty="0"/>
              <a:t>he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traaaaaaannnnnnnnnns</a:t>
            </a:r>
            <a:endParaRPr lang="en-GB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RoyaleHighTrading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pansexual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SapphoAndHerFriend</a:t>
            </a:r>
            <a:endParaRPr lang="en-GB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BisexualTeens</a:t>
            </a:r>
            <a:r>
              <a:rPr lang="en-GB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</a:t>
            </a:r>
          </a:p>
          <a:p>
            <a:pPr marL="342900" indent="-342900">
              <a:buFont typeface="+mj-lt"/>
              <a:buAutoNum type="arabicPeriod"/>
            </a:pPr>
            <a:endParaRPr lang="en-CH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46B123-680B-56DF-134F-8B193B1B3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111BC-6152-4315-B33F-C80A8FBDF65E}" type="datetime1">
              <a:rPr lang="en-US" smtClean="0"/>
              <a:t>10/24/24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09C97F-BE57-0182-6AEF-77BCE2575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Pronoun Declarers of Reddit, Carlos Hartmann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9DBD02-DEB3-A54D-F530-FCE86D620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</a:t>
            </a:r>
            <a:fld id="{9D46F3A4-F478-9440-BC8E-B732027F4C86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6CBE730-7787-EAB3-91C6-59827A7B11EB}"/>
              </a:ext>
            </a:extLst>
          </p:cNvPr>
          <p:cNvSpPr txBox="1">
            <a:spLocks/>
          </p:cNvSpPr>
          <p:nvPr/>
        </p:nvSpPr>
        <p:spPr bwMode="auto">
          <a:xfrm>
            <a:off x="4475720" y="2277904"/>
            <a:ext cx="3240559" cy="280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000" indent="-342000" algn="l" rtl="0" eaLnBrk="1" fontAlgn="base" hangingPunct="1">
              <a:spcBef>
                <a:spcPct val="4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000" indent="-342000" algn="l" rtl="0" eaLnBrk="1" fontAlgn="base" hangingPunct="1">
              <a:spcBef>
                <a:spcPct val="40000"/>
              </a:spcBef>
              <a:spcAft>
                <a:spcPct val="0"/>
              </a:spcAft>
              <a:buFont typeface="Arial" charset="0"/>
              <a:buChar char="–"/>
              <a:defRPr sz="17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1026000" indent="-342000" algn="l" rtl="0" eaLnBrk="1" fontAlgn="base" hangingPunct="1">
              <a:spcBef>
                <a:spcPct val="40000"/>
              </a:spcBef>
              <a:spcAft>
                <a:spcPct val="0"/>
              </a:spcAft>
              <a:buFont typeface="Arial" charset="0"/>
              <a:buChar char="–"/>
              <a:defRPr sz="17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3pPr>
            <a:lvl4pPr marL="1368000" indent="-342000" algn="l" rtl="0" eaLnBrk="1" fontAlgn="base" hangingPunct="1">
              <a:spcBef>
                <a:spcPct val="40000"/>
              </a:spcBef>
              <a:spcAft>
                <a:spcPct val="0"/>
              </a:spcAft>
              <a:buFont typeface="Arial" charset="0"/>
              <a:buChar char="–"/>
              <a:defRPr sz="17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4pPr>
            <a:lvl5pPr marL="1710000" indent="-342000" algn="l" rtl="0" eaLnBrk="1" fontAlgn="base" hangingPunct="1">
              <a:spcBef>
                <a:spcPct val="40000"/>
              </a:spcBef>
              <a:spcAft>
                <a:spcPct val="0"/>
              </a:spcAft>
              <a:buFont typeface="Arial" charset="0"/>
              <a:buChar char="–"/>
              <a:defRPr sz="17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5pPr>
            <a:lvl6pPr marL="1895475" indent="-366713" algn="l" rtl="0" eaLnBrk="1" fontAlgn="base" hangingPunct="1">
              <a:spcBef>
                <a:spcPct val="40000"/>
              </a:spcBef>
              <a:spcAft>
                <a:spcPct val="0"/>
              </a:spcAft>
              <a:buFont typeface="Arial" charset="0"/>
              <a:buChar char="–"/>
              <a:defRPr sz="17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6pPr>
            <a:lvl7pPr marL="2352675" indent="-366713" algn="l" rtl="0" eaLnBrk="1" fontAlgn="base" hangingPunct="1">
              <a:spcBef>
                <a:spcPct val="40000"/>
              </a:spcBef>
              <a:spcAft>
                <a:spcPct val="0"/>
              </a:spcAft>
              <a:buFont typeface="Arial" charset="0"/>
              <a:buChar char="–"/>
              <a:defRPr sz="17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7pPr>
            <a:lvl8pPr marL="2809875" indent="-366713" algn="l" rtl="0" eaLnBrk="1" fontAlgn="base" hangingPunct="1">
              <a:spcBef>
                <a:spcPct val="40000"/>
              </a:spcBef>
              <a:spcAft>
                <a:spcPct val="0"/>
              </a:spcAft>
              <a:buFont typeface="Arial" charset="0"/>
              <a:buChar char="–"/>
              <a:defRPr sz="17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8pPr>
            <a:lvl9pPr marL="3267075" indent="-366713" algn="l" rtl="0" eaLnBrk="1" fontAlgn="base" hangingPunct="1">
              <a:spcBef>
                <a:spcPct val="40000"/>
              </a:spcBef>
              <a:spcAft>
                <a:spcPct val="0"/>
              </a:spcAft>
              <a:buFont typeface="Arial" charset="0"/>
              <a:buChar char="–"/>
              <a:defRPr sz="17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CH" kern="0" dirty="0"/>
              <a:t>H</a:t>
            </a:r>
            <a:r>
              <a:rPr lang="en-CH" kern="0" dirty="0"/>
              <a:t>e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err="1">
                <a:solidFill>
                  <a:srgbClr val="000000"/>
                </a:solidFill>
                <a:latin typeface="Menlo" panose="020B0609030804020204" pitchFamily="49" charset="0"/>
              </a:rPr>
              <a:t>t</a:t>
            </a:r>
            <a:r>
              <a:rPr lang="en-GB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raaaaaaannnnnnnnnns</a:t>
            </a:r>
            <a:endParaRPr lang="en-GB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BisexualTeens</a:t>
            </a:r>
            <a:endParaRPr lang="en-GB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pansexual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ftm</a:t>
            </a:r>
            <a:endParaRPr lang="en-GB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lgbt</a:t>
            </a:r>
            <a:endParaRPr lang="en-GB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pPr marL="342900" indent="-342900">
              <a:buFont typeface="+mj-lt"/>
              <a:buAutoNum type="arabicPeriod"/>
            </a:pPr>
            <a:endParaRPr lang="en-CH" kern="0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F2A1BF9-776A-B0B9-5AF8-0B800909E617}"/>
              </a:ext>
            </a:extLst>
          </p:cNvPr>
          <p:cNvSpPr txBox="1">
            <a:spLocks/>
          </p:cNvSpPr>
          <p:nvPr/>
        </p:nvSpPr>
        <p:spPr bwMode="auto">
          <a:xfrm>
            <a:off x="8184232" y="2276872"/>
            <a:ext cx="3240559" cy="280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000" indent="-342000" algn="l" rtl="0" eaLnBrk="1" fontAlgn="base" hangingPunct="1">
              <a:spcBef>
                <a:spcPct val="4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000" indent="-342000" algn="l" rtl="0" eaLnBrk="1" fontAlgn="base" hangingPunct="1">
              <a:spcBef>
                <a:spcPct val="40000"/>
              </a:spcBef>
              <a:spcAft>
                <a:spcPct val="0"/>
              </a:spcAft>
              <a:buFont typeface="Arial" charset="0"/>
              <a:buChar char="–"/>
              <a:defRPr sz="17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1026000" indent="-342000" algn="l" rtl="0" eaLnBrk="1" fontAlgn="base" hangingPunct="1">
              <a:spcBef>
                <a:spcPct val="40000"/>
              </a:spcBef>
              <a:spcAft>
                <a:spcPct val="0"/>
              </a:spcAft>
              <a:buFont typeface="Arial" charset="0"/>
              <a:buChar char="–"/>
              <a:defRPr sz="17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3pPr>
            <a:lvl4pPr marL="1368000" indent="-342000" algn="l" rtl="0" eaLnBrk="1" fontAlgn="base" hangingPunct="1">
              <a:spcBef>
                <a:spcPct val="40000"/>
              </a:spcBef>
              <a:spcAft>
                <a:spcPct val="0"/>
              </a:spcAft>
              <a:buFont typeface="Arial" charset="0"/>
              <a:buChar char="–"/>
              <a:defRPr sz="17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4pPr>
            <a:lvl5pPr marL="1710000" indent="-342000" algn="l" rtl="0" eaLnBrk="1" fontAlgn="base" hangingPunct="1">
              <a:spcBef>
                <a:spcPct val="40000"/>
              </a:spcBef>
              <a:spcAft>
                <a:spcPct val="0"/>
              </a:spcAft>
              <a:buFont typeface="Arial" charset="0"/>
              <a:buChar char="–"/>
              <a:defRPr sz="17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5pPr>
            <a:lvl6pPr marL="1895475" indent="-366713" algn="l" rtl="0" eaLnBrk="1" fontAlgn="base" hangingPunct="1">
              <a:spcBef>
                <a:spcPct val="40000"/>
              </a:spcBef>
              <a:spcAft>
                <a:spcPct val="0"/>
              </a:spcAft>
              <a:buFont typeface="Arial" charset="0"/>
              <a:buChar char="–"/>
              <a:defRPr sz="17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6pPr>
            <a:lvl7pPr marL="2352675" indent="-366713" algn="l" rtl="0" eaLnBrk="1" fontAlgn="base" hangingPunct="1">
              <a:spcBef>
                <a:spcPct val="40000"/>
              </a:spcBef>
              <a:spcAft>
                <a:spcPct val="0"/>
              </a:spcAft>
              <a:buFont typeface="Arial" charset="0"/>
              <a:buChar char="–"/>
              <a:defRPr sz="17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7pPr>
            <a:lvl8pPr marL="2809875" indent="-366713" algn="l" rtl="0" eaLnBrk="1" fontAlgn="base" hangingPunct="1">
              <a:spcBef>
                <a:spcPct val="40000"/>
              </a:spcBef>
              <a:spcAft>
                <a:spcPct val="0"/>
              </a:spcAft>
              <a:buFont typeface="Arial" charset="0"/>
              <a:buChar char="–"/>
              <a:defRPr sz="17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8pPr>
            <a:lvl9pPr marL="3267075" indent="-366713" algn="l" rtl="0" eaLnBrk="1" fontAlgn="base" hangingPunct="1">
              <a:spcBef>
                <a:spcPct val="40000"/>
              </a:spcBef>
              <a:spcAft>
                <a:spcPct val="0"/>
              </a:spcAft>
              <a:buFont typeface="Arial" charset="0"/>
              <a:buChar char="–"/>
              <a:defRPr sz="17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CH" kern="0" dirty="0"/>
              <a:t>Th</a:t>
            </a:r>
            <a:r>
              <a:rPr lang="en-CH" kern="0" dirty="0"/>
              <a:t>ey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traaaaaaannnnnnnnnns</a:t>
            </a:r>
            <a:endParaRPr lang="en-GB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NonBinary</a:t>
            </a:r>
            <a:endParaRPr lang="en-GB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pansexual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RoyaleHighTrading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BisexualTeens</a:t>
            </a:r>
            <a:endParaRPr lang="en-CH" kern="0" dirty="0"/>
          </a:p>
        </p:txBody>
      </p:sp>
    </p:spTree>
    <p:extLst>
      <p:ext uri="{BB962C8B-B14F-4D97-AF65-F5344CB8AC3E}">
        <p14:creationId xmlns:p14="http://schemas.microsoft.com/office/powerpoint/2010/main" val="334127648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1E32E-AE2F-6AC5-2B76-7D11BC7B6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Top 5 Subreddits for each Pronoun Paradigm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B63C79-BEFD-B097-2DB9-32A50D9FE6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6809" y="2276872"/>
            <a:ext cx="3240559" cy="2808137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Any/all</a:t>
            </a:r>
            <a:endParaRPr lang="en-CH" dirty="0"/>
          </a:p>
          <a:p>
            <a:pPr marL="342900" indent="-342900">
              <a:buFont typeface="+mj-lt"/>
              <a:buAutoNum type="arabicPeriod"/>
            </a:pPr>
            <a:r>
              <a:rPr lang="en-GB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GachaClub</a:t>
            </a:r>
            <a:endParaRPr lang="en-GB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traaaaaaannnnnnnnnns</a:t>
            </a:r>
            <a:endParaRPr lang="en-GB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NonBinary</a:t>
            </a:r>
            <a:endParaRPr lang="en-GB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AntiHateCommunities</a:t>
            </a:r>
            <a:endParaRPr lang="en-GB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lgbt</a:t>
            </a:r>
            <a:endParaRPr lang="en-CH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46B123-680B-56DF-134F-8B193B1B3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111BC-6152-4315-B33F-C80A8FBDF65E}" type="datetime1">
              <a:rPr lang="en-US" smtClean="0"/>
              <a:t>10/24/24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09C97F-BE57-0182-6AEF-77BCE2575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Pronoun Declarers of Reddit, Carlos Hartmann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9DBD02-DEB3-A54D-F530-FCE86D620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</a:t>
            </a:r>
            <a:fld id="{9D46F3A4-F478-9440-BC8E-B732027F4C86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6CBE730-7787-EAB3-91C6-59827A7B11EB}"/>
              </a:ext>
            </a:extLst>
          </p:cNvPr>
          <p:cNvSpPr txBox="1">
            <a:spLocks/>
          </p:cNvSpPr>
          <p:nvPr/>
        </p:nvSpPr>
        <p:spPr bwMode="auto">
          <a:xfrm>
            <a:off x="4475720" y="2277904"/>
            <a:ext cx="3240559" cy="280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000" indent="-342000" algn="l" rtl="0" eaLnBrk="1" fontAlgn="base" hangingPunct="1">
              <a:spcBef>
                <a:spcPct val="4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000" indent="-342000" algn="l" rtl="0" eaLnBrk="1" fontAlgn="base" hangingPunct="1">
              <a:spcBef>
                <a:spcPct val="40000"/>
              </a:spcBef>
              <a:spcAft>
                <a:spcPct val="0"/>
              </a:spcAft>
              <a:buFont typeface="Arial" charset="0"/>
              <a:buChar char="–"/>
              <a:defRPr sz="17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1026000" indent="-342000" algn="l" rtl="0" eaLnBrk="1" fontAlgn="base" hangingPunct="1">
              <a:spcBef>
                <a:spcPct val="40000"/>
              </a:spcBef>
              <a:spcAft>
                <a:spcPct val="0"/>
              </a:spcAft>
              <a:buFont typeface="Arial" charset="0"/>
              <a:buChar char="–"/>
              <a:defRPr sz="17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3pPr>
            <a:lvl4pPr marL="1368000" indent="-342000" algn="l" rtl="0" eaLnBrk="1" fontAlgn="base" hangingPunct="1">
              <a:spcBef>
                <a:spcPct val="40000"/>
              </a:spcBef>
              <a:spcAft>
                <a:spcPct val="0"/>
              </a:spcAft>
              <a:buFont typeface="Arial" charset="0"/>
              <a:buChar char="–"/>
              <a:defRPr sz="17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4pPr>
            <a:lvl5pPr marL="1710000" indent="-342000" algn="l" rtl="0" eaLnBrk="1" fontAlgn="base" hangingPunct="1">
              <a:spcBef>
                <a:spcPct val="40000"/>
              </a:spcBef>
              <a:spcAft>
                <a:spcPct val="0"/>
              </a:spcAft>
              <a:buFont typeface="Arial" charset="0"/>
              <a:buChar char="–"/>
              <a:defRPr sz="17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5pPr>
            <a:lvl6pPr marL="1895475" indent="-366713" algn="l" rtl="0" eaLnBrk="1" fontAlgn="base" hangingPunct="1">
              <a:spcBef>
                <a:spcPct val="40000"/>
              </a:spcBef>
              <a:spcAft>
                <a:spcPct val="0"/>
              </a:spcAft>
              <a:buFont typeface="Arial" charset="0"/>
              <a:buChar char="–"/>
              <a:defRPr sz="17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6pPr>
            <a:lvl7pPr marL="2352675" indent="-366713" algn="l" rtl="0" eaLnBrk="1" fontAlgn="base" hangingPunct="1">
              <a:spcBef>
                <a:spcPct val="40000"/>
              </a:spcBef>
              <a:spcAft>
                <a:spcPct val="0"/>
              </a:spcAft>
              <a:buFont typeface="Arial" charset="0"/>
              <a:buChar char="–"/>
              <a:defRPr sz="17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7pPr>
            <a:lvl8pPr marL="2809875" indent="-366713" algn="l" rtl="0" eaLnBrk="1" fontAlgn="base" hangingPunct="1">
              <a:spcBef>
                <a:spcPct val="40000"/>
              </a:spcBef>
              <a:spcAft>
                <a:spcPct val="0"/>
              </a:spcAft>
              <a:buFont typeface="Arial" charset="0"/>
              <a:buChar char="–"/>
              <a:defRPr sz="17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8pPr>
            <a:lvl9pPr marL="3267075" indent="-366713" algn="l" rtl="0" eaLnBrk="1" fontAlgn="base" hangingPunct="1">
              <a:spcBef>
                <a:spcPct val="40000"/>
              </a:spcBef>
              <a:spcAft>
                <a:spcPct val="0"/>
              </a:spcAft>
              <a:buFont typeface="Arial" charset="0"/>
              <a:buChar char="–"/>
              <a:defRPr sz="17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CH" kern="0" dirty="0"/>
              <a:t>None</a:t>
            </a:r>
            <a:endParaRPr lang="en-CH" kern="0" dirty="0"/>
          </a:p>
          <a:p>
            <a:pPr marL="342900" indent="-342900">
              <a:buFont typeface="+mj-lt"/>
              <a:buAutoNum type="arabicPeriod"/>
            </a:pPr>
            <a:r>
              <a:rPr lang="en-GB" dirty="0" err="1">
                <a:solidFill>
                  <a:srgbClr val="000000"/>
                </a:solidFill>
                <a:latin typeface="Menlo" panose="020B0609030804020204" pitchFamily="49" charset="0"/>
              </a:rPr>
              <a:t>AntiHateCommunities</a:t>
            </a:r>
            <a:endParaRPr lang="en-GB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dirty="0" err="1">
                <a:solidFill>
                  <a:srgbClr val="000000"/>
                </a:solidFill>
                <a:latin typeface="Menlo" panose="020B0609030804020204" pitchFamily="49" charset="0"/>
              </a:rPr>
              <a:t>TumblrInAction</a:t>
            </a:r>
            <a:endParaRPr lang="en-GB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dirty="0" err="1">
                <a:solidFill>
                  <a:srgbClr val="000000"/>
                </a:solidFill>
                <a:latin typeface="Menlo" panose="020B0609030804020204" pitchFamily="49" charset="0"/>
              </a:rPr>
              <a:t>traaaaaaannnnnnnnnns</a:t>
            </a:r>
            <a:endParaRPr lang="en-GB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dirty="0" err="1">
                <a:solidFill>
                  <a:srgbClr val="000000"/>
                </a:solidFill>
                <a:latin typeface="Menlo" panose="020B0609030804020204" pitchFamily="49" charset="0"/>
              </a:rPr>
              <a:t>NonBinary</a:t>
            </a:r>
            <a:endParaRPr lang="en-GB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dirty="0" err="1">
                <a:solidFill>
                  <a:srgbClr val="000000"/>
                </a:solidFill>
                <a:latin typeface="Menlo" panose="020B0609030804020204" pitchFamily="49" charset="0"/>
              </a:rPr>
              <a:t>SapphoAndHerFriend</a:t>
            </a:r>
            <a:endParaRPr lang="en-CH" kern="0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F2A1BF9-776A-B0B9-5AF8-0B800909E617}"/>
              </a:ext>
            </a:extLst>
          </p:cNvPr>
          <p:cNvSpPr txBox="1">
            <a:spLocks/>
          </p:cNvSpPr>
          <p:nvPr/>
        </p:nvSpPr>
        <p:spPr bwMode="auto">
          <a:xfrm>
            <a:off x="8184232" y="2276872"/>
            <a:ext cx="3240559" cy="280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000" indent="-342000" algn="l" rtl="0" eaLnBrk="1" fontAlgn="base" hangingPunct="1">
              <a:spcBef>
                <a:spcPct val="4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000" indent="-342000" algn="l" rtl="0" eaLnBrk="1" fontAlgn="base" hangingPunct="1">
              <a:spcBef>
                <a:spcPct val="40000"/>
              </a:spcBef>
              <a:spcAft>
                <a:spcPct val="0"/>
              </a:spcAft>
              <a:buFont typeface="Arial" charset="0"/>
              <a:buChar char="–"/>
              <a:defRPr sz="17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1026000" indent="-342000" algn="l" rtl="0" eaLnBrk="1" fontAlgn="base" hangingPunct="1">
              <a:spcBef>
                <a:spcPct val="40000"/>
              </a:spcBef>
              <a:spcAft>
                <a:spcPct val="0"/>
              </a:spcAft>
              <a:buFont typeface="Arial" charset="0"/>
              <a:buChar char="–"/>
              <a:defRPr sz="17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3pPr>
            <a:lvl4pPr marL="1368000" indent="-342000" algn="l" rtl="0" eaLnBrk="1" fontAlgn="base" hangingPunct="1">
              <a:spcBef>
                <a:spcPct val="40000"/>
              </a:spcBef>
              <a:spcAft>
                <a:spcPct val="0"/>
              </a:spcAft>
              <a:buFont typeface="Arial" charset="0"/>
              <a:buChar char="–"/>
              <a:defRPr sz="17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4pPr>
            <a:lvl5pPr marL="1710000" indent="-342000" algn="l" rtl="0" eaLnBrk="1" fontAlgn="base" hangingPunct="1">
              <a:spcBef>
                <a:spcPct val="40000"/>
              </a:spcBef>
              <a:spcAft>
                <a:spcPct val="0"/>
              </a:spcAft>
              <a:buFont typeface="Arial" charset="0"/>
              <a:buChar char="–"/>
              <a:defRPr sz="17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5pPr>
            <a:lvl6pPr marL="1895475" indent="-366713" algn="l" rtl="0" eaLnBrk="1" fontAlgn="base" hangingPunct="1">
              <a:spcBef>
                <a:spcPct val="40000"/>
              </a:spcBef>
              <a:spcAft>
                <a:spcPct val="0"/>
              </a:spcAft>
              <a:buFont typeface="Arial" charset="0"/>
              <a:buChar char="–"/>
              <a:defRPr sz="17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6pPr>
            <a:lvl7pPr marL="2352675" indent="-366713" algn="l" rtl="0" eaLnBrk="1" fontAlgn="base" hangingPunct="1">
              <a:spcBef>
                <a:spcPct val="40000"/>
              </a:spcBef>
              <a:spcAft>
                <a:spcPct val="0"/>
              </a:spcAft>
              <a:buFont typeface="Arial" charset="0"/>
              <a:buChar char="–"/>
              <a:defRPr sz="17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7pPr>
            <a:lvl8pPr marL="2809875" indent="-366713" algn="l" rtl="0" eaLnBrk="1" fontAlgn="base" hangingPunct="1">
              <a:spcBef>
                <a:spcPct val="40000"/>
              </a:spcBef>
              <a:spcAft>
                <a:spcPct val="0"/>
              </a:spcAft>
              <a:buFont typeface="Arial" charset="0"/>
              <a:buChar char="–"/>
              <a:defRPr sz="17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8pPr>
            <a:lvl9pPr marL="3267075" indent="-366713" algn="l" rtl="0" eaLnBrk="1" fontAlgn="base" hangingPunct="1">
              <a:spcBef>
                <a:spcPct val="40000"/>
              </a:spcBef>
              <a:spcAft>
                <a:spcPct val="0"/>
              </a:spcAft>
              <a:buFont typeface="Arial" charset="0"/>
              <a:buChar char="–"/>
              <a:defRPr sz="17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CH" kern="0" dirty="0" err="1"/>
              <a:t>Neopronouns</a:t>
            </a:r>
            <a:endParaRPr lang="en-CH" kern="0" dirty="0"/>
          </a:p>
          <a:p>
            <a:pPr marL="342900" indent="-342900">
              <a:buFont typeface="+mj-lt"/>
              <a:buAutoNum type="arabicPeriod"/>
            </a:pPr>
            <a:r>
              <a:rPr lang="en-GB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traaaaaaannnnnnnnnns</a:t>
            </a:r>
            <a:endParaRPr lang="en-GB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NonBinary</a:t>
            </a:r>
            <a:endParaRPr lang="en-GB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lgbt</a:t>
            </a:r>
            <a:endParaRPr lang="en-GB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lgballt</a:t>
            </a:r>
            <a:endParaRPr lang="en-GB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neopronouns</a:t>
            </a:r>
            <a:endParaRPr lang="en-CH" kern="0" dirty="0"/>
          </a:p>
        </p:txBody>
      </p:sp>
    </p:spTree>
    <p:extLst>
      <p:ext uri="{BB962C8B-B14F-4D97-AF65-F5344CB8AC3E}">
        <p14:creationId xmlns:p14="http://schemas.microsoft.com/office/powerpoint/2010/main" val="402901676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1E32E-AE2F-6AC5-2B76-7D11BC7B6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Top 5 Subreddits for each Pronoun Paradigm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B63C79-BEFD-B097-2DB9-32A50D9FE6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6809" y="2276872"/>
            <a:ext cx="3240559" cy="2808137"/>
          </a:xfrm>
        </p:spPr>
        <p:txBody>
          <a:bodyPr/>
          <a:lstStyle/>
          <a:p>
            <a:pPr marL="0" indent="0">
              <a:buNone/>
            </a:pPr>
            <a:r>
              <a:rPr lang="de-CH" dirty="0" err="1"/>
              <a:t>Nounself</a:t>
            </a:r>
            <a:endParaRPr lang="en-CH" dirty="0"/>
          </a:p>
          <a:p>
            <a:pPr marL="342900" indent="-342900">
              <a:buFont typeface="+mj-lt"/>
              <a:buAutoNum type="arabicPeriod"/>
            </a:pPr>
            <a:r>
              <a:rPr lang="en-GB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TumblrInAction</a:t>
            </a:r>
            <a:endParaRPr lang="en-GB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traaaaaaannnnnnnnnns</a:t>
            </a:r>
            <a:endParaRPr lang="en-GB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neopronouns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XenogendersAndMore</a:t>
            </a:r>
            <a:endParaRPr lang="en-GB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truscum</a:t>
            </a:r>
            <a:endParaRPr lang="en-CH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46B123-680B-56DF-134F-8B193B1B3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111BC-6152-4315-B33F-C80A8FBDF65E}" type="datetime1">
              <a:rPr lang="en-US" smtClean="0"/>
              <a:t>10/24/24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09C97F-BE57-0182-6AEF-77BCE2575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Pronoun Declarers of Reddit, Carlos Hartmann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9DBD02-DEB3-A54D-F530-FCE86D620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</a:t>
            </a:r>
            <a:fld id="{9D46F3A4-F478-9440-BC8E-B732027F4C86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6CBE730-7787-EAB3-91C6-59827A7B11EB}"/>
              </a:ext>
            </a:extLst>
          </p:cNvPr>
          <p:cNvSpPr txBox="1">
            <a:spLocks/>
          </p:cNvSpPr>
          <p:nvPr/>
        </p:nvSpPr>
        <p:spPr bwMode="auto">
          <a:xfrm>
            <a:off x="4475720" y="2277904"/>
            <a:ext cx="3240559" cy="280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000" indent="-342000" algn="l" rtl="0" eaLnBrk="1" fontAlgn="base" hangingPunct="1">
              <a:spcBef>
                <a:spcPct val="4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000" indent="-342000" algn="l" rtl="0" eaLnBrk="1" fontAlgn="base" hangingPunct="1">
              <a:spcBef>
                <a:spcPct val="40000"/>
              </a:spcBef>
              <a:spcAft>
                <a:spcPct val="0"/>
              </a:spcAft>
              <a:buFont typeface="Arial" charset="0"/>
              <a:buChar char="–"/>
              <a:defRPr sz="17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1026000" indent="-342000" algn="l" rtl="0" eaLnBrk="1" fontAlgn="base" hangingPunct="1">
              <a:spcBef>
                <a:spcPct val="40000"/>
              </a:spcBef>
              <a:spcAft>
                <a:spcPct val="0"/>
              </a:spcAft>
              <a:buFont typeface="Arial" charset="0"/>
              <a:buChar char="–"/>
              <a:defRPr sz="17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3pPr>
            <a:lvl4pPr marL="1368000" indent="-342000" algn="l" rtl="0" eaLnBrk="1" fontAlgn="base" hangingPunct="1">
              <a:spcBef>
                <a:spcPct val="40000"/>
              </a:spcBef>
              <a:spcAft>
                <a:spcPct val="0"/>
              </a:spcAft>
              <a:buFont typeface="Arial" charset="0"/>
              <a:buChar char="–"/>
              <a:defRPr sz="17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4pPr>
            <a:lvl5pPr marL="1710000" indent="-342000" algn="l" rtl="0" eaLnBrk="1" fontAlgn="base" hangingPunct="1">
              <a:spcBef>
                <a:spcPct val="40000"/>
              </a:spcBef>
              <a:spcAft>
                <a:spcPct val="0"/>
              </a:spcAft>
              <a:buFont typeface="Arial" charset="0"/>
              <a:buChar char="–"/>
              <a:defRPr sz="17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5pPr>
            <a:lvl6pPr marL="1895475" indent="-366713" algn="l" rtl="0" eaLnBrk="1" fontAlgn="base" hangingPunct="1">
              <a:spcBef>
                <a:spcPct val="40000"/>
              </a:spcBef>
              <a:spcAft>
                <a:spcPct val="0"/>
              </a:spcAft>
              <a:buFont typeface="Arial" charset="0"/>
              <a:buChar char="–"/>
              <a:defRPr sz="17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6pPr>
            <a:lvl7pPr marL="2352675" indent="-366713" algn="l" rtl="0" eaLnBrk="1" fontAlgn="base" hangingPunct="1">
              <a:spcBef>
                <a:spcPct val="40000"/>
              </a:spcBef>
              <a:spcAft>
                <a:spcPct val="0"/>
              </a:spcAft>
              <a:buFont typeface="Arial" charset="0"/>
              <a:buChar char="–"/>
              <a:defRPr sz="17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7pPr>
            <a:lvl8pPr marL="2809875" indent="-366713" algn="l" rtl="0" eaLnBrk="1" fontAlgn="base" hangingPunct="1">
              <a:spcBef>
                <a:spcPct val="40000"/>
              </a:spcBef>
              <a:spcAft>
                <a:spcPct val="0"/>
              </a:spcAft>
              <a:buFont typeface="Arial" charset="0"/>
              <a:buChar char="–"/>
              <a:defRPr sz="17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8pPr>
            <a:lvl9pPr marL="3267075" indent="-366713" algn="l" rtl="0" eaLnBrk="1" fontAlgn="base" hangingPunct="1">
              <a:spcBef>
                <a:spcPct val="40000"/>
              </a:spcBef>
              <a:spcAft>
                <a:spcPct val="0"/>
              </a:spcAft>
              <a:buFont typeface="Arial" charset="0"/>
              <a:buChar char="–"/>
              <a:defRPr sz="17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CH" kern="0" dirty="0" err="1"/>
              <a:t>It</a:t>
            </a:r>
            <a:endParaRPr lang="en-CH" kern="0" dirty="0"/>
          </a:p>
          <a:p>
            <a:pPr marL="342900" indent="-342900">
              <a:buFont typeface="+mj-lt"/>
              <a:buAutoNum type="arabicPeriod"/>
            </a:pPr>
            <a:r>
              <a:rPr lang="en-GB" dirty="0" err="1">
                <a:solidFill>
                  <a:srgbClr val="000000"/>
                </a:solidFill>
                <a:latin typeface="Menlo" panose="020B0609030804020204" pitchFamily="49" charset="0"/>
              </a:rPr>
              <a:t>traaaaaaannnnnnnnnns</a:t>
            </a:r>
            <a:endParaRPr lang="en-GB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dirty="0">
                <a:solidFill>
                  <a:srgbClr val="000000"/>
                </a:solidFill>
                <a:latin typeface="Menlo" panose="020B0609030804020204" pitchFamily="49" charset="0"/>
              </a:rPr>
              <a:t>GachaClub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err="1">
                <a:solidFill>
                  <a:srgbClr val="000000"/>
                </a:solidFill>
                <a:latin typeface="Menlo" panose="020B0609030804020204" pitchFamily="49" charset="0"/>
              </a:rPr>
              <a:t>lgbt</a:t>
            </a:r>
            <a:endParaRPr lang="en-GB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dirty="0" err="1">
                <a:solidFill>
                  <a:srgbClr val="000000"/>
                </a:solidFill>
                <a:latin typeface="Menlo" panose="020B0609030804020204" pitchFamily="49" charset="0"/>
              </a:rPr>
              <a:t>NonBinary</a:t>
            </a:r>
            <a:endParaRPr lang="en-GB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dirty="0" err="1">
                <a:solidFill>
                  <a:srgbClr val="000000"/>
                </a:solidFill>
                <a:latin typeface="Menlo" panose="020B0609030804020204" pitchFamily="49" charset="0"/>
              </a:rPr>
              <a:t>lgballt</a:t>
            </a:r>
            <a:endParaRPr lang="en-CH" kern="0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F2A1BF9-776A-B0B9-5AF8-0B800909E617}"/>
              </a:ext>
            </a:extLst>
          </p:cNvPr>
          <p:cNvSpPr txBox="1">
            <a:spLocks/>
          </p:cNvSpPr>
          <p:nvPr/>
        </p:nvSpPr>
        <p:spPr bwMode="auto">
          <a:xfrm>
            <a:off x="8184232" y="2276872"/>
            <a:ext cx="3240559" cy="280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000" indent="-342000" algn="l" rtl="0" eaLnBrk="1" fontAlgn="base" hangingPunct="1">
              <a:spcBef>
                <a:spcPct val="4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000" indent="-342000" algn="l" rtl="0" eaLnBrk="1" fontAlgn="base" hangingPunct="1">
              <a:spcBef>
                <a:spcPct val="40000"/>
              </a:spcBef>
              <a:spcAft>
                <a:spcPct val="0"/>
              </a:spcAft>
              <a:buFont typeface="Arial" charset="0"/>
              <a:buChar char="–"/>
              <a:defRPr sz="17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1026000" indent="-342000" algn="l" rtl="0" eaLnBrk="1" fontAlgn="base" hangingPunct="1">
              <a:spcBef>
                <a:spcPct val="40000"/>
              </a:spcBef>
              <a:spcAft>
                <a:spcPct val="0"/>
              </a:spcAft>
              <a:buFont typeface="Arial" charset="0"/>
              <a:buChar char="–"/>
              <a:defRPr sz="17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3pPr>
            <a:lvl4pPr marL="1368000" indent="-342000" algn="l" rtl="0" eaLnBrk="1" fontAlgn="base" hangingPunct="1">
              <a:spcBef>
                <a:spcPct val="40000"/>
              </a:spcBef>
              <a:spcAft>
                <a:spcPct val="0"/>
              </a:spcAft>
              <a:buFont typeface="Arial" charset="0"/>
              <a:buChar char="–"/>
              <a:defRPr sz="17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4pPr>
            <a:lvl5pPr marL="1710000" indent="-342000" algn="l" rtl="0" eaLnBrk="1" fontAlgn="base" hangingPunct="1">
              <a:spcBef>
                <a:spcPct val="40000"/>
              </a:spcBef>
              <a:spcAft>
                <a:spcPct val="0"/>
              </a:spcAft>
              <a:buFont typeface="Arial" charset="0"/>
              <a:buChar char="–"/>
              <a:defRPr sz="17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5pPr>
            <a:lvl6pPr marL="1895475" indent="-366713" algn="l" rtl="0" eaLnBrk="1" fontAlgn="base" hangingPunct="1">
              <a:spcBef>
                <a:spcPct val="40000"/>
              </a:spcBef>
              <a:spcAft>
                <a:spcPct val="0"/>
              </a:spcAft>
              <a:buFont typeface="Arial" charset="0"/>
              <a:buChar char="–"/>
              <a:defRPr sz="17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6pPr>
            <a:lvl7pPr marL="2352675" indent="-366713" algn="l" rtl="0" eaLnBrk="1" fontAlgn="base" hangingPunct="1">
              <a:spcBef>
                <a:spcPct val="40000"/>
              </a:spcBef>
              <a:spcAft>
                <a:spcPct val="0"/>
              </a:spcAft>
              <a:buFont typeface="Arial" charset="0"/>
              <a:buChar char="–"/>
              <a:defRPr sz="17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7pPr>
            <a:lvl8pPr marL="2809875" indent="-366713" algn="l" rtl="0" eaLnBrk="1" fontAlgn="base" hangingPunct="1">
              <a:spcBef>
                <a:spcPct val="40000"/>
              </a:spcBef>
              <a:spcAft>
                <a:spcPct val="0"/>
              </a:spcAft>
              <a:buFont typeface="Arial" charset="0"/>
              <a:buChar char="–"/>
              <a:defRPr sz="17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8pPr>
            <a:lvl9pPr marL="3267075" indent="-366713" algn="l" rtl="0" eaLnBrk="1" fontAlgn="base" hangingPunct="1">
              <a:spcBef>
                <a:spcPct val="40000"/>
              </a:spcBef>
              <a:spcAft>
                <a:spcPct val="0"/>
              </a:spcAft>
              <a:buFont typeface="Arial" charset="0"/>
              <a:buChar char="–"/>
              <a:defRPr sz="17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CH" kern="0" dirty="0"/>
              <a:t>Historical</a:t>
            </a:r>
            <a:endParaRPr lang="en-CH" kern="0" dirty="0"/>
          </a:p>
          <a:p>
            <a:pPr marL="342900" indent="-342900">
              <a:buFont typeface="+mj-lt"/>
              <a:buAutoNum type="arabicPeriod"/>
            </a:pPr>
            <a:r>
              <a:rPr lang="en-GB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traaaaaaannnnnnnnnns</a:t>
            </a:r>
            <a:endParaRPr lang="en-GB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TumblrInAction</a:t>
            </a:r>
            <a:endParaRPr lang="en-GB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neopronouns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NonBinary</a:t>
            </a:r>
            <a:endParaRPr lang="en-GB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SmugIdeologyMan</a:t>
            </a:r>
            <a:endParaRPr lang="en-CH" kern="0" dirty="0"/>
          </a:p>
        </p:txBody>
      </p:sp>
    </p:spTree>
    <p:extLst>
      <p:ext uri="{BB962C8B-B14F-4D97-AF65-F5344CB8AC3E}">
        <p14:creationId xmlns:p14="http://schemas.microsoft.com/office/powerpoint/2010/main" val="39111074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962B56-22E8-45D2-EA12-E09BE8BEB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How does pronoun-declaring exist on Reddit?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86FC99-853C-252E-6B4C-F9AB6643D0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225" y="2204864"/>
            <a:ext cx="10369550" cy="3887787"/>
          </a:xfrm>
        </p:spPr>
        <p:txBody>
          <a:bodyPr/>
          <a:lstStyle/>
          <a:p>
            <a:r>
              <a:rPr lang="en-CH" dirty="0"/>
              <a:t>In comment flairs first (introduced in October 2011):</a:t>
            </a:r>
          </a:p>
          <a:p>
            <a:pPr lvl="1"/>
            <a:r>
              <a:rPr lang="en-CH" dirty="0"/>
              <a:t>Every comment by one user in one subreddit will display them next to the username</a:t>
            </a:r>
          </a:p>
          <a:p>
            <a:pPr lvl="1"/>
            <a:r>
              <a:rPr lang="en-CH" dirty="0"/>
              <a:t>Flair remains community-specific</a:t>
            </a:r>
          </a:p>
          <a:p>
            <a:pPr lvl="1"/>
            <a:r>
              <a:rPr lang="en-CH" dirty="0"/>
              <a:t>Flairs can (usually) be changed at any time</a:t>
            </a:r>
          </a:p>
          <a:p>
            <a:pPr lvl="1"/>
            <a:r>
              <a:rPr lang="en-CH" dirty="0"/>
              <a:t>It depends on the subreddit: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CH" dirty="0"/>
              <a:t>How prominent the flairs are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CH" dirty="0"/>
              <a:t>If they are freely modifiable or chosen from a given list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CH" dirty="0"/>
              <a:t>If the user can change them at will or if they have to request them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CH" dirty="0"/>
              <a:t>If they are used at all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8EF6EC-A4F3-5948-2953-C2A0C6565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111BC-6152-4315-B33F-C80A8FBDF65E}" type="datetime1">
              <a:rPr lang="en-US" smtClean="0"/>
              <a:t>10/24/24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AC6C07-AE75-EB5F-8FD0-EFAE17003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Pronoun Declarers of Reddit, Carlos Hartmann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D532D3-13A1-4495-AF04-8AFABDF5F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</a:t>
            </a:r>
            <a:fld id="{9D46F3A4-F478-9440-BC8E-B732027F4C86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7" name="Picture 6" descr="A screenshot of a phone&#10;&#10;Description automatically generated">
            <a:extLst>
              <a:ext uri="{FF2B5EF4-FFF2-40B4-BE49-F238E27FC236}">
                <a16:creationId xmlns:a16="http://schemas.microsoft.com/office/drawing/2014/main" id="{A0B60CC8-2049-5130-1769-5A1BBE784D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1171" y="19797"/>
            <a:ext cx="5129511" cy="129935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85242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3.7037E-6 L -0.33008 0.3710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10" y="18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66000" y="66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3008 0.37107 L -3.125E-6 4.07407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36" y="-18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ED80C-A109-6CDC-8F98-D67668D70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Study 1</a:t>
            </a:r>
          </a:p>
        </p:txBody>
      </p:sp>
    </p:spTree>
    <p:extLst>
      <p:ext uri="{BB962C8B-B14F-4D97-AF65-F5344CB8AC3E}">
        <p14:creationId xmlns:p14="http://schemas.microsoft.com/office/powerpoint/2010/main" val="18655345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FC33A5-4F2A-ED6D-C992-942EB3306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Motivation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18081A-0054-8A00-D7E0-628588F5A3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H" dirty="0"/>
              <a:t>PhD project on singular </a:t>
            </a:r>
            <a:r>
              <a:rPr lang="en-CH" i="1" dirty="0"/>
              <a:t>they</a:t>
            </a:r>
            <a:r>
              <a:rPr lang="en-CH" dirty="0"/>
              <a:t> in social media data</a:t>
            </a:r>
          </a:p>
          <a:p>
            <a:r>
              <a:rPr lang="en-CH" dirty="0"/>
              <a:t>Plausible overlap between singular </a:t>
            </a:r>
            <a:r>
              <a:rPr lang="en-CH" i="1" dirty="0"/>
              <a:t>they</a:t>
            </a:r>
            <a:r>
              <a:rPr lang="en-CH" dirty="0"/>
              <a:t> innovators and Pronoun Declarers</a:t>
            </a:r>
          </a:p>
          <a:p>
            <a:r>
              <a:rPr lang="en-CH" dirty="0"/>
              <a:t>Pronoun Declarers easily identifiable</a:t>
            </a:r>
          </a:p>
          <a:p>
            <a:r>
              <a:rPr lang="en-CH" dirty="0"/>
              <a:t>Exploratory study with RQ: Who declares their pronouns via user flair on Reddit and to what purpose?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224F0B-9709-C4AB-9495-0F040315D8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111BC-6152-4315-B33F-C80A8FBDF65E}" type="datetime1">
              <a:rPr lang="en-US" smtClean="0"/>
              <a:t>10/24/24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07EF32-E694-201A-7BB3-3DEA56AE6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Pronoun Declarers of Reddit, Carlos Hartmann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02B5AE-A33D-9AC6-ED7A-BEA37B13E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</a:t>
            </a:r>
            <a:fld id="{9D46F3A4-F478-9440-BC8E-B732027F4C86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160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01E94-956E-79D2-FDB2-9E8D4EC35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Ethics and Precautions</a:t>
            </a:r>
            <a:br>
              <a:rPr lang="en-GB" dirty="0"/>
            </a:br>
            <a:endParaRPr lang="en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AD86FF-48DB-E573-BB1E-8897E69BC3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Data collection limited to October 2021 to avoid LLM-generated material</a:t>
            </a:r>
          </a:p>
          <a:p>
            <a:r>
              <a:rPr lang="en-GB" dirty="0"/>
              <a:t>Dataset not published, but made available to other researchers upon request</a:t>
            </a:r>
          </a:p>
          <a:p>
            <a:r>
              <a:rPr lang="en-CH" dirty="0"/>
              <a:t>Legality double-checked by university’s legal counsel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3FE148-7F50-E145-725E-05A0DF00D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111BC-6152-4315-B33F-C80A8FBDF65E}" type="datetime1">
              <a:rPr lang="en-US" smtClean="0"/>
              <a:t>10/24/24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E7A2EB-B2AC-FA18-046C-B6187D003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Pronoun Declarers of Reddit, Carlos Hartmann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24EE19-778A-9D3E-2B8D-19CCF5D53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</a:t>
            </a:r>
            <a:fld id="{9D46F3A4-F478-9440-BC8E-B732027F4C86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9047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739237-5364-19AE-13CD-9C5E57E41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Data Retrieval</a:t>
            </a:r>
          </a:p>
        </p:txBody>
      </p:sp>
    </p:spTree>
    <p:extLst>
      <p:ext uri="{BB962C8B-B14F-4D97-AF65-F5344CB8AC3E}">
        <p14:creationId xmlns:p14="http://schemas.microsoft.com/office/powerpoint/2010/main" val="3576946035"/>
      </p:ext>
    </p:extLst>
  </p:cSld>
  <p:clrMapOvr>
    <a:masterClrMapping/>
  </p:clrMapOvr>
</p:sld>
</file>

<file path=ppt/theme/theme1.xml><?xml version="1.0" encoding="utf-8"?>
<a:theme xmlns:a="http://schemas.openxmlformats.org/drawingml/2006/main" name="UZH">
  <a:themeElements>
    <a:clrScheme name="UZH">
      <a:dk1>
        <a:srgbClr val="000000"/>
      </a:dk1>
      <a:lt1>
        <a:srgbClr val="FFFFFF"/>
      </a:lt1>
      <a:dk2>
        <a:srgbClr val="DADEE2"/>
      </a:dk2>
      <a:lt2>
        <a:srgbClr val="FEDC00"/>
      </a:lt2>
      <a:accent1>
        <a:srgbClr val="0028A5"/>
      </a:accent1>
      <a:accent2>
        <a:srgbClr val="A3ADB7"/>
      </a:accent2>
      <a:accent3>
        <a:srgbClr val="DC6027"/>
      </a:accent3>
      <a:accent4>
        <a:srgbClr val="0B82A0"/>
      </a:accent4>
      <a:accent5>
        <a:srgbClr val="2A7F60"/>
      </a:accent5>
      <a:accent6>
        <a:srgbClr val="91C34A"/>
      </a:accent6>
      <a:hlink>
        <a:srgbClr val="DC6027"/>
      </a:hlink>
      <a:folHlink>
        <a:srgbClr val="000000"/>
      </a:folHlink>
    </a:clrScheme>
    <a:fontScheme name="Office-Design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0" tIns="0" rIns="0" bIns="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Arial" charset="0"/>
          </a:defRPr>
        </a:defPPr>
      </a:lstStyle>
    </a:lnDef>
  </a:objectDefaults>
  <a:extraClrSchemeLst>
    <a:extraClrScheme>
      <a:clrScheme name="UZH">
        <a:dk1>
          <a:srgbClr val="000000"/>
        </a:dk1>
        <a:lt1>
          <a:srgbClr val="FFFFFF"/>
        </a:lt1>
        <a:dk2>
          <a:srgbClr val="DADEE2"/>
        </a:dk2>
        <a:lt2>
          <a:srgbClr val="FEDC00"/>
        </a:lt2>
        <a:accent1>
          <a:srgbClr val="0028A5"/>
        </a:accent1>
        <a:accent2>
          <a:srgbClr val="A3ADB7"/>
        </a:accent2>
        <a:accent3>
          <a:srgbClr val="DC6027"/>
        </a:accent3>
        <a:accent4>
          <a:srgbClr val="0B82A0"/>
        </a:accent4>
        <a:accent5>
          <a:srgbClr val="2A7F60"/>
        </a:accent5>
        <a:accent6>
          <a:srgbClr val="91C34A"/>
        </a:accent6>
        <a:hlink>
          <a:srgbClr val="DC6027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Blau 100%">
      <a:srgbClr val="0028A5"/>
    </a:custClr>
    <a:custClr name="Grau 100%">
      <a:srgbClr val="A3ADB7"/>
    </a:custClr>
    <a:custClr name="Ockerrot 100%">
      <a:srgbClr val="DC6027"/>
    </a:custClr>
    <a:custClr name="Türkis 100%">
      <a:srgbClr val="0B82A0"/>
    </a:custClr>
    <a:custClr name="Flaschengrün 100%">
      <a:srgbClr val="2A7F62"/>
    </a:custClr>
    <a:custClr name="Lindengrün 100%">
      <a:srgbClr val="91C34A"/>
    </a:custClr>
    <a:custClr name="Warmgelb 100%">
      <a:srgbClr val="FEDE00"/>
    </a:custClr>
    <a:custClr name="blank">
      <a:srgbClr val="FFFFFF"/>
    </a:custClr>
    <a:custClr name="blank">
      <a:srgbClr val="FFFFFF"/>
    </a:custClr>
    <a:custClr name="blank">
      <a:srgbClr val="FFFFFF"/>
    </a:custClr>
    <a:custClr name="Blau 80%">
      <a:srgbClr val="3353B7"/>
    </a:custClr>
    <a:custClr name="Grau 80%">
      <a:srgbClr val="B5BDC5"/>
    </a:custClr>
    <a:custClr name="Ockerrot 80%">
      <a:srgbClr val="E38052"/>
    </a:custClr>
    <a:custClr name="Türkis 80%">
      <a:srgbClr val="3C9FB6"/>
    </a:custClr>
    <a:custClr name="Flaschengrün 80%">
      <a:srgbClr val="569D85"/>
    </a:custClr>
    <a:custClr name="Lindengrün 80%">
      <a:srgbClr val="AAD470"/>
    </a:custClr>
    <a:custClr name="Warmgelb 80%">
      <a:srgbClr val="FBE651"/>
    </a:custClr>
    <a:custClr name="blank">
      <a:srgbClr val="FFFFFF"/>
    </a:custClr>
    <a:custClr name="blank">
      <a:srgbClr val="FFFFFF"/>
    </a:custClr>
    <a:custClr name="blank">
      <a:srgbClr val="FFFFFF"/>
    </a:custClr>
    <a:custClr name="Blau 60%">
      <a:srgbClr val="667EC9"/>
    </a:custClr>
    <a:custClr name="Grau 60%">
      <a:srgbClr val="C8CED4"/>
    </a:custClr>
    <a:custClr name="Ockerrot 60%">
      <a:srgbClr val="EAA07D"/>
    </a:custClr>
    <a:custClr name="Türkis 60%">
      <a:srgbClr val="6BB7C7"/>
    </a:custClr>
    <a:custClr name="Flaschengrün 60%">
      <a:srgbClr val="80B6A4"/>
    </a:custClr>
    <a:custClr name="Lindengrün 60%">
      <a:srgbClr val="BFDF94"/>
    </a:custClr>
    <a:custClr name="Warmgelb 60%">
      <a:srgbClr val="FCEC7C"/>
    </a:custClr>
    <a:custClr name="blank">
      <a:srgbClr val="FFFFFF"/>
    </a:custClr>
    <a:custClr name="blank">
      <a:srgbClr val="FFFFFF"/>
    </a:custClr>
    <a:custClr name="blank">
      <a:srgbClr val="FFFFFF"/>
    </a:custClr>
    <a:custClr name="Blau 40%">
      <a:srgbClr val="99A9DB"/>
    </a:custClr>
    <a:custClr name="Grau 40%">
      <a:srgbClr val="DADEE2"/>
    </a:custClr>
    <a:custClr name="Ockerrot 40%">
      <a:srgbClr val="F1BFA9"/>
    </a:custClr>
    <a:custClr name="Türkis 40%">
      <a:srgbClr val="ABCEC2"/>
    </a:custClr>
    <a:custClr name="Flaschengrün 40%">
      <a:srgbClr val="ABCEC2"/>
    </a:custClr>
    <a:custClr name="Lindengrün 40%">
      <a:srgbClr val="D5E9B7"/>
    </a:custClr>
    <a:custClr name="Warmgelb 40%">
      <a:srgbClr val="FDF3A8"/>
    </a:custClr>
    <a:custClr name="blank">
      <a:srgbClr val="FFFFFF"/>
    </a:custClr>
    <a:custClr name="blank">
      <a:srgbClr val="FFFFFF"/>
    </a:custClr>
    <a:custClr name="blank">
      <a:srgbClr val="FFFFFF"/>
    </a:custClr>
    <a:custClr name="Blau 20%">
      <a:srgbClr val="CCD4ED"/>
    </a:custClr>
    <a:custClr name="Grau 20%">
      <a:srgbClr val="EDEFF1"/>
    </a:custClr>
    <a:custClr name="Ockerrot 20%">
      <a:srgbClr val="F8DFD4"/>
    </a:custClr>
    <a:custClr name="Türkis 20%">
      <a:srgbClr val="CFE8EC"/>
    </a:custClr>
    <a:custClr name="Flaschengrün 20%">
      <a:srgbClr val="D5E7E1"/>
    </a:custClr>
    <a:custClr name="Lindengrün 20%">
      <a:srgbClr val="EAF4DB"/>
    </a:custClr>
    <a:custClr name="Warmgelb 20%">
      <a:srgbClr val="FEF9D3"/>
    </a:custClr>
    <a:custClr name="blank">
      <a:srgbClr val="FFFFFF"/>
    </a:custClr>
    <a:custClr name="blank">
      <a:srgbClr val="FFFFFF"/>
    </a:custClr>
    <a:custClr name="blank">
      <a:srgbClr val="FFFFFF"/>
    </a:custClr>
  </a:custClrLst>
  <a:extLst>
    <a:ext uri="{05A4C25C-085E-4340-85A3-A5531E510DB2}">
      <thm15:themeFamily xmlns:thm15="http://schemas.microsoft.com/office/thememl/2012/main" name="Presentation4" id="{5FA96079-5A7A-0443-9C6A-732DBE8094CC}" vid="{3F1924F4-35F3-B148-B708-EC0C91F79286}"/>
    </a:ext>
  </a:extLst>
</a:theme>
</file>

<file path=ppt/theme/theme2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UZH</Template>
  <TotalTime>21</TotalTime>
  <Words>4440</Words>
  <Application>Microsoft Macintosh PowerPoint</Application>
  <PresentationFormat>Widescreen</PresentationFormat>
  <Paragraphs>519</Paragraphs>
  <Slides>46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7" baseType="lpstr">
      <vt:lpstr>AppleSystemUIFont</vt:lpstr>
      <vt:lpstr>Aptos</vt:lpstr>
      <vt:lpstr>Aptos Narrow</vt:lpstr>
      <vt:lpstr>Arial</vt:lpstr>
      <vt:lpstr>Calibri</vt:lpstr>
      <vt:lpstr>Helvetica Neue</vt:lpstr>
      <vt:lpstr>Menlo</vt:lpstr>
      <vt:lpstr>Symbol</vt:lpstr>
      <vt:lpstr>System Font Regular</vt:lpstr>
      <vt:lpstr>Times New Roman</vt:lpstr>
      <vt:lpstr>UZH</vt:lpstr>
      <vt:lpstr>The Pronoun Declarers of Reddit</vt:lpstr>
      <vt:lpstr>Overview</vt:lpstr>
      <vt:lpstr>What is a Subreddit?</vt:lpstr>
      <vt:lpstr>Pragmatics: Why “Pronoun Declarers?"</vt:lpstr>
      <vt:lpstr>How does pronoun-declaring exist on Reddit?</vt:lpstr>
      <vt:lpstr>Study 1</vt:lpstr>
      <vt:lpstr>Motivation</vt:lpstr>
      <vt:lpstr>Ethics and Precautions </vt:lpstr>
      <vt:lpstr>Data Retrieval</vt:lpstr>
      <vt:lpstr>Pronouns Considered (1)</vt:lpstr>
      <vt:lpstr>Pronouns Considered (2)</vt:lpstr>
      <vt:lpstr>Pronouns Found</vt:lpstr>
      <vt:lpstr>Resulting Dataset</vt:lpstr>
      <vt:lpstr>Qualitative Results</vt:lpstr>
      <vt:lpstr>Qualitative – Identity Expression</vt:lpstr>
      <vt:lpstr>Qualitative – Pragmatics</vt:lpstr>
      <vt:lpstr>Qualitative – Humor</vt:lpstr>
      <vt:lpstr>Pronoun Declarations by Transgender Redditors</vt:lpstr>
      <vt:lpstr>Quantitative Results</vt:lpstr>
      <vt:lpstr>PowerPoint Presentation</vt:lpstr>
      <vt:lpstr>PowerPoint Presentation</vt:lpstr>
      <vt:lpstr>Most common neopronouns on Reddit</vt:lpstr>
      <vt:lpstr>PowerPoint Presentation</vt:lpstr>
      <vt:lpstr>Why those gaming communities? (correspondence with moderator team of RoyaleHighTrading)</vt:lpstr>
      <vt:lpstr>Conclusion Study 1</vt:lpstr>
      <vt:lpstr>Study 2</vt:lpstr>
      <vt:lpstr>Generic they vs singular they</vt:lpstr>
      <vt:lpstr>Singular Themself</vt:lpstr>
      <vt:lpstr>Study Design</vt:lpstr>
      <vt:lpstr>PowerPoint Presentation</vt:lpstr>
      <vt:lpstr>PowerPoint Presentation</vt:lpstr>
      <vt:lpstr>PowerPoint Presentation</vt:lpstr>
      <vt:lpstr>PowerPoint Presentation</vt:lpstr>
      <vt:lpstr>Conclusion Study 2</vt:lpstr>
      <vt:lpstr>Acknowledgements &amp; References</vt:lpstr>
      <vt:lpstr>A big thank you to…</vt:lpstr>
      <vt:lpstr>References (1)</vt:lpstr>
      <vt:lpstr>References (2)</vt:lpstr>
      <vt:lpstr>Thank you for your attention!</vt:lpstr>
      <vt:lpstr>Additional Slides</vt:lpstr>
      <vt:lpstr>Data Extraction</vt:lpstr>
      <vt:lpstr>Subreddits with the Highest Number of Pronoun-Declaring Comments</vt:lpstr>
      <vt:lpstr>Highest Proportion of Pronoun-Declaring Users</vt:lpstr>
      <vt:lpstr>Top 5 Subreddits for each Pronoun Paradigm</vt:lpstr>
      <vt:lpstr>Top 5 Subreddits for each Pronoun Paradigm</vt:lpstr>
      <vt:lpstr>Top 5 Subreddits for each Pronoun Paradigm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Carlos Kilian Hartmann</dc:creator>
  <cp:keywords/>
  <dc:description>Vorlage uzh_praesentationen_16:9_e MSO2016 v3 11.02.2016</dc:description>
  <cp:lastModifiedBy>Carlos Kilian Hartmann</cp:lastModifiedBy>
  <cp:revision>146</cp:revision>
  <dcterms:created xsi:type="dcterms:W3CDTF">2024-10-02T15:03:05Z</dcterms:created>
  <dcterms:modified xsi:type="dcterms:W3CDTF">2024-10-24T17:38:41Z</dcterms:modified>
  <cp:category/>
</cp:coreProperties>
</file>