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7" r:id="rId2"/>
    <p:sldId id="256" r:id="rId3"/>
    <p:sldId id="258" r:id="rId4"/>
    <p:sldId id="259" r:id="rId5"/>
    <p:sldId id="261" r:id="rId6"/>
    <p:sldId id="262" r:id="rId7"/>
    <p:sldId id="263" r:id="rId8"/>
    <p:sldId id="264" r:id="rId9"/>
    <p:sldId id="265" r:id="rId10"/>
    <p:sldId id="266" r:id="rId11"/>
    <p:sldId id="268" r:id="rId12"/>
    <p:sldId id="267" r:id="rId13"/>
    <p:sldId id="290" r:id="rId14"/>
    <p:sldId id="270" r:id="rId15"/>
    <p:sldId id="272" r:id="rId16"/>
    <p:sldId id="274" r:id="rId17"/>
    <p:sldId id="275" r:id="rId18"/>
    <p:sldId id="276" r:id="rId19"/>
    <p:sldId id="278" r:id="rId20"/>
    <p:sldId id="280" r:id="rId21"/>
    <p:sldId id="281" r:id="rId22"/>
    <p:sldId id="283" r:id="rId23"/>
    <p:sldId id="279" r:id="rId24"/>
    <p:sldId id="284" r:id="rId25"/>
    <p:sldId id="286" r:id="rId26"/>
    <p:sldId id="285" r:id="rId27"/>
    <p:sldId id="287" r:id="rId28"/>
    <p:sldId id="291" r:id="rId29"/>
    <p:sldId id="289"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94694"/>
  </p:normalViewPr>
  <p:slideViewPr>
    <p:cSldViewPr snapToGrid="0">
      <p:cViewPr varScale="1">
        <p:scale>
          <a:sx n="121" d="100"/>
          <a:sy n="121" d="100"/>
        </p:scale>
        <p:origin x="280" y="17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70F2B-CF6D-4177-A10C-FE50B9BC8AC4}" type="doc">
      <dgm:prSet loTypeId="urn:microsoft.com/office/officeart/2005/8/layout/radial6" loCatId="cycle" qsTypeId="urn:microsoft.com/office/officeart/2005/8/quickstyle/3d6" qsCatId="3D" csTypeId="urn:microsoft.com/office/officeart/2005/8/colors/accent2_2" csCatId="accent2" phldr="1"/>
      <dgm:spPr/>
      <dgm:t>
        <a:bodyPr/>
        <a:lstStyle/>
        <a:p>
          <a:endParaRPr lang="en-GB"/>
        </a:p>
      </dgm:t>
    </dgm:pt>
    <dgm:pt modelId="{19939D4B-DF0F-464C-B037-3977C162A5DA}">
      <dgm:prSet phldrT="[Text]"/>
      <dgm:spPr/>
      <dgm:t>
        <a:bodyPr/>
        <a:lstStyle/>
        <a:p>
          <a:r>
            <a:rPr lang="en-GB" dirty="0"/>
            <a:t>Pronouns in bio</a:t>
          </a:r>
        </a:p>
      </dgm:t>
    </dgm:pt>
    <dgm:pt modelId="{862C42B8-CCC3-4ED8-AA6E-06DD66859958}" type="parTrans" cxnId="{A5C1EDC8-0D22-4EA0-8D63-33380686EFE2}">
      <dgm:prSet/>
      <dgm:spPr/>
      <dgm:t>
        <a:bodyPr/>
        <a:lstStyle/>
        <a:p>
          <a:endParaRPr lang="en-GB"/>
        </a:p>
      </dgm:t>
    </dgm:pt>
    <dgm:pt modelId="{5CF180C3-1B96-4283-B6E9-A33B0C62994F}" type="sibTrans" cxnId="{A5C1EDC8-0D22-4EA0-8D63-33380686EFE2}">
      <dgm:prSet/>
      <dgm:spPr/>
      <dgm:t>
        <a:bodyPr/>
        <a:lstStyle/>
        <a:p>
          <a:endParaRPr lang="en-GB"/>
        </a:p>
      </dgm:t>
    </dgm:pt>
    <dgm:pt modelId="{77EBFD4A-89CC-4BB0-A910-BC2C643A6FF1}">
      <dgm:prSet phldrT="[Text]"/>
      <dgm:spPr/>
      <dgm:t>
        <a:bodyPr/>
        <a:lstStyle/>
        <a:p>
          <a:r>
            <a:rPr lang="en-GB" dirty="0"/>
            <a:t>Empowerment</a:t>
          </a:r>
        </a:p>
      </dgm:t>
    </dgm:pt>
    <dgm:pt modelId="{A4C5B914-90C9-4283-8787-788D9297C7F5}" type="parTrans" cxnId="{EF00AB3B-B2B0-4AE7-B2B3-45FC78635DB4}">
      <dgm:prSet/>
      <dgm:spPr/>
      <dgm:t>
        <a:bodyPr/>
        <a:lstStyle/>
        <a:p>
          <a:endParaRPr lang="en-GB"/>
        </a:p>
      </dgm:t>
    </dgm:pt>
    <dgm:pt modelId="{33FA2B87-B857-41A1-BBF7-3EF2AA0A8F16}" type="sibTrans" cxnId="{EF00AB3B-B2B0-4AE7-B2B3-45FC78635DB4}">
      <dgm:prSet/>
      <dgm:spPr/>
      <dgm:t>
        <a:bodyPr/>
        <a:lstStyle/>
        <a:p>
          <a:endParaRPr lang="en-GB"/>
        </a:p>
      </dgm:t>
    </dgm:pt>
    <dgm:pt modelId="{1FBB1FB3-2659-4E8C-B543-8100A0B4FF3E}">
      <dgm:prSet phldrT="[Text]"/>
      <dgm:spPr/>
      <dgm:t>
        <a:bodyPr/>
        <a:lstStyle/>
        <a:p>
          <a:r>
            <a:rPr lang="en-GB" dirty="0"/>
            <a:t>Validation</a:t>
          </a:r>
        </a:p>
      </dgm:t>
    </dgm:pt>
    <dgm:pt modelId="{88F111EE-5704-4518-90C3-F6DFD8543ED0}" type="parTrans" cxnId="{0011090C-9D26-4000-B309-84E8F3062554}">
      <dgm:prSet/>
      <dgm:spPr/>
      <dgm:t>
        <a:bodyPr/>
        <a:lstStyle/>
        <a:p>
          <a:endParaRPr lang="en-GB"/>
        </a:p>
      </dgm:t>
    </dgm:pt>
    <dgm:pt modelId="{E33F8584-24FF-4CFD-BDD3-8B903807F2F6}" type="sibTrans" cxnId="{0011090C-9D26-4000-B309-84E8F3062554}">
      <dgm:prSet/>
      <dgm:spPr/>
      <dgm:t>
        <a:bodyPr/>
        <a:lstStyle/>
        <a:p>
          <a:endParaRPr lang="en-GB"/>
        </a:p>
      </dgm:t>
    </dgm:pt>
    <dgm:pt modelId="{7EE35D7B-C0D3-42C1-B9E2-0EBF957D8CF3}">
      <dgm:prSet phldrT="[Text]"/>
      <dgm:spPr/>
      <dgm:t>
        <a:bodyPr/>
        <a:lstStyle/>
        <a:p>
          <a:r>
            <a:rPr lang="en-GB" dirty="0"/>
            <a:t>Struggle</a:t>
          </a:r>
        </a:p>
      </dgm:t>
    </dgm:pt>
    <dgm:pt modelId="{CAF175FF-6DCB-428C-A7F7-F08F28454281}" type="parTrans" cxnId="{010244E2-60B5-4B31-997C-BE3F3ECC9DB4}">
      <dgm:prSet/>
      <dgm:spPr/>
      <dgm:t>
        <a:bodyPr/>
        <a:lstStyle/>
        <a:p>
          <a:endParaRPr lang="en-GB"/>
        </a:p>
      </dgm:t>
    </dgm:pt>
    <dgm:pt modelId="{3F0E8BFE-8858-4A16-966D-D44610DF498B}" type="sibTrans" cxnId="{010244E2-60B5-4B31-997C-BE3F3ECC9DB4}">
      <dgm:prSet/>
      <dgm:spPr/>
      <dgm:t>
        <a:bodyPr/>
        <a:lstStyle/>
        <a:p>
          <a:endParaRPr lang="en-GB"/>
        </a:p>
      </dgm:t>
    </dgm:pt>
    <dgm:pt modelId="{D67D7480-41C6-4C8D-96B5-9A2F53302E8B}">
      <dgm:prSet phldrT="[Text]"/>
      <dgm:spPr/>
      <dgm:t>
        <a:bodyPr/>
        <a:lstStyle/>
        <a:p>
          <a:r>
            <a:rPr lang="en-GB" dirty="0"/>
            <a:t>Performance</a:t>
          </a:r>
        </a:p>
      </dgm:t>
    </dgm:pt>
    <dgm:pt modelId="{6DB465DF-48DB-4880-B8E1-A8AA642A4310}" type="parTrans" cxnId="{A9847077-0024-497F-8F48-ED664F750483}">
      <dgm:prSet/>
      <dgm:spPr/>
      <dgm:t>
        <a:bodyPr/>
        <a:lstStyle/>
        <a:p>
          <a:endParaRPr lang="en-GB"/>
        </a:p>
      </dgm:t>
    </dgm:pt>
    <dgm:pt modelId="{C3C19655-0C76-4B21-BE41-28854AF01B8C}" type="sibTrans" cxnId="{A9847077-0024-497F-8F48-ED664F750483}">
      <dgm:prSet/>
      <dgm:spPr/>
      <dgm:t>
        <a:bodyPr/>
        <a:lstStyle/>
        <a:p>
          <a:endParaRPr lang="en-GB"/>
        </a:p>
      </dgm:t>
    </dgm:pt>
    <dgm:pt modelId="{5E988355-0FE9-4DF6-B99E-75E48D3430E8}">
      <dgm:prSet phldrT="[Text]"/>
      <dgm:spPr/>
      <dgm:t>
        <a:bodyPr/>
        <a:lstStyle/>
        <a:p>
          <a:r>
            <a:rPr lang="en-GB" dirty="0"/>
            <a:t>Distraction</a:t>
          </a:r>
        </a:p>
      </dgm:t>
    </dgm:pt>
    <dgm:pt modelId="{5F45384A-10EB-4D28-8680-D4168CBD66FA}" type="parTrans" cxnId="{DEEFBAFB-81FE-40B3-8C54-042D520B6122}">
      <dgm:prSet/>
      <dgm:spPr/>
      <dgm:t>
        <a:bodyPr/>
        <a:lstStyle/>
        <a:p>
          <a:endParaRPr lang="en-GB"/>
        </a:p>
      </dgm:t>
    </dgm:pt>
    <dgm:pt modelId="{FB8927F9-0E90-4DF7-9942-7D7E5725A467}" type="sibTrans" cxnId="{DEEFBAFB-81FE-40B3-8C54-042D520B6122}">
      <dgm:prSet/>
      <dgm:spPr/>
      <dgm:t>
        <a:bodyPr/>
        <a:lstStyle/>
        <a:p>
          <a:endParaRPr lang="en-GB"/>
        </a:p>
      </dgm:t>
    </dgm:pt>
    <dgm:pt modelId="{D7B51A4D-7B65-40C8-A71A-49587B395FEC}">
      <dgm:prSet phldrT="[Text]"/>
      <dgm:spPr/>
      <dgm:t>
        <a:bodyPr/>
        <a:lstStyle/>
        <a:p>
          <a:r>
            <a:rPr lang="en-GB" dirty="0"/>
            <a:t>Corporate rainbow washing</a:t>
          </a:r>
        </a:p>
      </dgm:t>
    </dgm:pt>
    <dgm:pt modelId="{49376B65-B0F0-4788-8ACD-9A6A95B1A8B6}" type="parTrans" cxnId="{5A38B06B-2C92-4073-BFB4-44E2BD9338D2}">
      <dgm:prSet/>
      <dgm:spPr/>
      <dgm:t>
        <a:bodyPr/>
        <a:lstStyle/>
        <a:p>
          <a:endParaRPr lang="en-GB"/>
        </a:p>
      </dgm:t>
    </dgm:pt>
    <dgm:pt modelId="{AC14EA9F-B8B5-452C-9BCB-80458259C3E0}" type="sibTrans" cxnId="{5A38B06B-2C92-4073-BFB4-44E2BD9338D2}">
      <dgm:prSet/>
      <dgm:spPr/>
      <dgm:t>
        <a:bodyPr/>
        <a:lstStyle/>
        <a:p>
          <a:endParaRPr lang="en-GB"/>
        </a:p>
      </dgm:t>
    </dgm:pt>
    <dgm:pt modelId="{38658835-7DD0-45E8-B27C-CDD133E8849E}" type="pres">
      <dgm:prSet presAssocID="{44170F2B-CF6D-4177-A10C-FE50B9BC8AC4}" presName="Name0" presStyleCnt="0">
        <dgm:presLayoutVars>
          <dgm:chMax val="1"/>
          <dgm:dir/>
          <dgm:animLvl val="ctr"/>
          <dgm:resizeHandles val="exact"/>
        </dgm:presLayoutVars>
      </dgm:prSet>
      <dgm:spPr/>
    </dgm:pt>
    <dgm:pt modelId="{77CC6388-E501-4C21-800D-890A5D4903D6}" type="pres">
      <dgm:prSet presAssocID="{19939D4B-DF0F-464C-B037-3977C162A5DA}" presName="centerShape" presStyleLbl="node0" presStyleIdx="0" presStyleCnt="1"/>
      <dgm:spPr/>
    </dgm:pt>
    <dgm:pt modelId="{4F73DDFA-3335-487D-93B1-B7DE0DAB49FE}" type="pres">
      <dgm:prSet presAssocID="{77EBFD4A-89CC-4BB0-A910-BC2C643A6FF1}" presName="node" presStyleLbl="node1" presStyleIdx="0" presStyleCnt="6">
        <dgm:presLayoutVars>
          <dgm:bulletEnabled val="1"/>
        </dgm:presLayoutVars>
      </dgm:prSet>
      <dgm:spPr/>
    </dgm:pt>
    <dgm:pt modelId="{FA60353E-1A09-4AB4-919C-CB8E5AF3A5C3}" type="pres">
      <dgm:prSet presAssocID="{77EBFD4A-89CC-4BB0-A910-BC2C643A6FF1}" presName="dummy" presStyleCnt="0"/>
      <dgm:spPr/>
    </dgm:pt>
    <dgm:pt modelId="{B4402433-6634-4A12-A762-62E770ABE86C}" type="pres">
      <dgm:prSet presAssocID="{33FA2B87-B857-41A1-BBF7-3EF2AA0A8F16}" presName="sibTrans" presStyleLbl="sibTrans2D1" presStyleIdx="0" presStyleCnt="6"/>
      <dgm:spPr/>
    </dgm:pt>
    <dgm:pt modelId="{CDFBB3A4-9F28-4056-8A1A-F675585051AD}" type="pres">
      <dgm:prSet presAssocID="{1FBB1FB3-2659-4E8C-B543-8100A0B4FF3E}" presName="node" presStyleLbl="node1" presStyleIdx="1" presStyleCnt="6">
        <dgm:presLayoutVars>
          <dgm:bulletEnabled val="1"/>
        </dgm:presLayoutVars>
      </dgm:prSet>
      <dgm:spPr/>
    </dgm:pt>
    <dgm:pt modelId="{77F0B654-8D9B-4667-AE50-65319E967D17}" type="pres">
      <dgm:prSet presAssocID="{1FBB1FB3-2659-4E8C-B543-8100A0B4FF3E}" presName="dummy" presStyleCnt="0"/>
      <dgm:spPr/>
    </dgm:pt>
    <dgm:pt modelId="{9B141C98-2567-49A4-B43D-31E765AE2415}" type="pres">
      <dgm:prSet presAssocID="{E33F8584-24FF-4CFD-BDD3-8B903807F2F6}" presName="sibTrans" presStyleLbl="sibTrans2D1" presStyleIdx="1" presStyleCnt="6"/>
      <dgm:spPr/>
    </dgm:pt>
    <dgm:pt modelId="{7D7C2A39-940B-44B7-8AE3-83EAA955DF1A}" type="pres">
      <dgm:prSet presAssocID="{7EE35D7B-C0D3-42C1-B9E2-0EBF957D8CF3}" presName="node" presStyleLbl="node1" presStyleIdx="2" presStyleCnt="6">
        <dgm:presLayoutVars>
          <dgm:bulletEnabled val="1"/>
        </dgm:presLayoutVars>
      </dgm:prSet>
      <dgm:spPr/>
    </dgm:pt>
    <dgm:pt modelId="{C511E4E3-B497-4E7F-8F01-D5B50A7B3089}" type="pres">
      <dgm:prSet presAssocID="{7EE35D7B-C0D3-42C1-B9E2-0EBF957D8CF3}" presName="dummy" presStyleCnt="0"/>
      <dgm:spPr/>
    </dgm:pt>
    <dgm:pt modelId="{8EBE99C4-956A-4177-B0EB-1C656009CBD8}" type="pres">
      <dgm:prSet presAssocID="{3F0E8BFE-8858-4A16-966D-D44610DF498B}" presName="sibTrans" presStyleLbl="sibTrans2D1" presStyleIdx="2" presStyleCnt="6"/>
      <dgm:spPr/>
    </dgm:pt>
    <dgm:pt modelId="{0E040DAD-EB4E-4769-8E40-52C6205F5893}" type="pres">
      <dgm:prSet presAssocID="{D67D7480-41C6-4C8D-96B5-9A2F53302E8B}" presName="node" presStyleLbl="node1" presStyleIdx="3" presStyleCnt="6">
        <dgm:presLayoutVars>
          <dgm:bulletEnabled val="1"/>
        </dgm:presLayoutVars>
      </dgm:prSet>
      <dgm:spPr/>
    </dgm:pt>
    <dgm:pt modelId="{428CFD49-CB8A-420F-85F3-4E90E7108DF2}" type="pres">
      <dgm:prSet presAssocID="{D67D7480-41C6-4C8D-96B5-9A2F53302E8B}" presName="dummy" presStyleCnt="0"/>
      <dgm:spPr/>
    </dgm:pt>
    <dgm:pt modelId="{6AC0974D-2CC5-4D4F-B361-B6ECBABCBF50}" type="pres">
      <dgm:prSet presAssocID="{C3C19655-0C76-4B21-BE41-28854AF01B8C}" presName="sibTrans" presStyleLbl="sibTrans2D1" presStyleIdx="3" presStyleCnt="6"/>
      <dgm:spPr/>
    </dgm:pt>
    <dgm:pt modelId="{D5609605-8BC7-4D26-9FB8-036688821E3D}" type="pres">
      <dgm:prSet presAssocID="{5E988355-0FE9-4DF6-B99E-75E48D3430E8}" presName="node" presStyleLbl="node1" presStyleIdx="4" presStyleCnt="6">
        <dgm:presLayoutVars>
          <dgm:bulletEnabled val="1"/>
        </dgm:presLayoutVars>
      </dgm:prSet>
      <dgm:spPr/>
    </dgm:pt>
    <dgm:pt modelId="{37687F83-27CB-43E9-90CD-661D3F4183C4}" type="pres">
      <dgm:prSet presAssocID="{5E988355-0FE9-4DF6-B99E-75E48D3430E8}" presName="dummy" presStyleCnt="0"/>
      <dgm:spPr/>
    </dgm:pt>
    <dgm:pt modelId="{7374789A-667E-4657-94B5-7084D2824B9F}" type="pres">
      <dgm:prSet presAssocID="{FB8927F9-0E90-4DF7-9942-7D7E5725A467}" presName="sibTrans" presStyleLbl="sibTrans2D1" presStyleIdx="4" presStyleCnt="6"/>
      <dgm:spPr/>
    </dgm:pt>
    <dgm:pt modelId="{E143FB6D-3871-4544-B628-35C476564411}" type="pres">
      <dgm:prSet presAssocID="{D7B51A4D-7B65-40C8-A71A-49587B395FEC}" presName="node" presStyleLbl="node1" presStyleIdx="5" presStyleCnt="6">
        <dgm:presLayoutVars>
          <dgm:bulletEnabled val="1"/>
        </dgm:presLayoutVars>
      </dgm:prSet>
      <dgm:spPr/>
    </dgm:pt>
    <dgm:pt modelId="{275B6543-C422-4CB0-9FDA-9426F94F06A7}" type="pres">
      <dgm:prSet presAssocID="{D7B51A4D-7B65-40C8-A71A-49587B395FEC}" presName="dummy" presStyleCnt="0"/>
      <dgm:spPr/>
    </dgm:pt>
    <dgm:pt modelId="{E46F8EA5-7D26-411A-81F4-AAA0F234912B}" type="pres">
      <dgm:prSet presAssocID="{AC14EA9F-B8B5-452C-9BCB-80458259C3E0}" presName="sibTrans" presStyleLbl="sibTrans2D1" presStyleIdx="5" presStyleCnt="6"/>
      <dgm:spPr/>
    </dgm:pt>
  </dgm:ptLst>
  <dgm:cxnLst>
    <dgm:cxn modelId="{0011090C-9D26-4000-B309-84E8F3062554}" srcId="{19939D4B-DF0F-464C-B037-3977C162A5DA}" destId="{1FBB1FB3-2659-4E8C-B543-8100A0B4FF3E}" srcOrd="1" destOrd="0" parTransId="{88F111EE-5704-4518-90C3-F6DFD8543ED0}" sibTransId="{E33F8584-24FF-4CFD-BDD3-8B903807F2F6}"/>
    <dgm:cxn modelId="{2A74320C-6971-4A88-B908-A55A09F17942}" type="presOf" srcId="{1FBB1FB3-2659-4E8C-B543-8100A0B4FF3E}" destId="{CDFBB3A4-9F28-4056-8A1A-F675585051AD}" srcOrd="0" destOrd="0" presId="urn:microsoft.com/office/officeart/2005/8/layout/radial6"/>
    <dgm:cxn modelId="{D8508719-3851-4DFA-83CA-EF30A5ECAD84}" type="presOf" srcId="{5E988355-0FE9-4DF6-B99E-75E48D3430E8}" destId="{D5609605-8BC7-4D26-9FB8-036688821E3D}" srcOrd="0" destOrd="0" presId="urn:microsoft.com/office/officeart/2005/8/layout/radial6"/>
    <dgm:cxn modelId="{C3BA0F1B-90AB-4A0F-8F68-FE94D52A4CD7}" type="presOf" srcId="{19939D4B-DF0F-464C-B037-3977C162A5DA}" destId="{77CC6388-E501-4C21-800D-890A5D4903D6}" srcOrd="0" destOrd="0" presId="urn:microsoft.com/office/officeart/2005/8/layout/radial6"/>
    <dgm:cxn modelId="{EF00AB3B-B2B0-4AE7-B2B3-45FC78635DB4}" srcId="{19939D4B-DF0F-464C-B037-3977C162A5DA}" destId="{77EBFD4A-89CC-4BB0-A910-BC2C643A6FF1}" srcOrd="0" destOrd="0" parTransId="{A4C5B914-90C9-4283-8787-788D9297C7F5}" sibTransId="{33FA2B87-B857-41A1-BBF7-3EF2AA0A8F16}"/>
    <dgm:cxn modelId="{11D21D3D-2CE0-468D-874D-DDFEA5270F69}" type="presOf" srcId="{FB8927F9-0E90-4DF7-9942-7D7E5725A467}" destId="{7374789A-667E-4657-94B5-7084D2824B9F}" srcOrd="0" destOrd="0" presId="urn:microsoft.com/office/officeart/2005/8/layout/radial6"/>
    <dgm:cxn modelId="{AC7D6F5F-7B49-4304-8A36-DB6BA7D062BD}" type="presOf" srcId="{44170F2B-CF6D-4177-A10C-FE50B9BC8AC4}" destId="{38658835-7DD0-45E8-B27C-CDD133E8849E}" srcOrd="0" destOrd="0" presId="urn:microsoft.com/office/officeart/2005/8/layout/radial6"/>
    <dgm:cxn modelId="{5A38B06B-2C92-4073-BFB4-44E2BD9338D2}" srcId="{19939D4B-DF0F-464C-B037-3977C162A5DA}" destId="{D7B51A4D-7B65-40C8-A71A-49587B395FEC}" srcOrd="5" destOrd="0" parTransId="{49376B65-B0F0-4788-8ACD-9A6A95B1A8B6}" sibTransId="{AC14EA9F-B8B5-452C-9BCB-80458259C3E0}"/>
    <dgm:cxn modelId="{A9847077-0024-497F-8F48-ED664F750483}" srcId="{19939D4B-DF0F-464C-B037-3977C162A5DA}" destId="{D67D7480-41C6-4C8D-96B5-9A2F53302E8B}" srcOrd="3" destOrd="0" parTransId="{6DB465DF-48DB-4880-B8E1-A8AA642A4310}" sibTransId="{C3C19655-0C76-4B21-BE41-28854AF01B8C}"/>
    <dgm:cxn modelId="{A1E02DAB-05AD-4BD7-AB03-15FC24C24375}" type="presOf" srcId="{33FA2B87-B857-41A1-BBF7-3EF2AA0A8F16}" destId="{B4402433-6634-4A12-A762-62E770ABE86C}" srcOrd="0" destOrd="0" presId="urn:microsoft.com/office/officeart/2005/8/layout/radial6"/>
    <dgm:cxn modelId="{97FDB9AF-E078-4763-863D-C2B301993622}" type="presOf" srcId="{AC14EA9F-B8B5-452C-9BCB-80458259C3E0}" destId="{E46F8EA5-7D26-411A-81F4-AAA0F234912B}" srcOrd="0" destOrd="0" presId="urn:microsoft.com/office/officeart/2005/8/layout/radial6"/>
    <dgm:cxn modelId="{A5C1EDC8-0D22-4EA0-8D63-33380686EFE2}" srcId="{44170F2B-CF6D-4177-A10C-FE50B9BC8AC4}" destId="{19939D4B-DF0F-464C-B037-3977C162A5DA}" srcOrd="0" destOrd="0" parTransId="{862C42B8-CCC3-4ED8-AA6E-06DD66859958}" sibTransId="{5CF180C3-1B96-4283-B6E9-A33B0C62994F}"/>
    <dgm:cxn modelId="{ECBFADD2-49A9-4D8B-8EFE-0FFBE739BBCE}" type="presOf" srcId="{7EE35D7B-C0D3-42C1-B9E2-0EBF957D8CF3}" destId="{7D7C2A39-940B-44B7-8AE3-83EAA955DF1A}" srcOrd="0" destOrd="0" presId="urn:microsoft.com/office/officeart/2005/8/layout/radial6"/>
    <dgm:cxn modelId="{225C37D5-CF01-494F-99A4-A989016BA91B}" type="presOf" srcId="{3F0E8BFE-8858-4A16-966D-D44610DF498B}" destId="{8EBE99C4-956A-4177-B0EB-1C656009CBD8}" srcOrd="0" destOrd="0" presId="urn:microsoft.com/office/officeart/2005/8/layout/radial6"/>
    <dgm:cxn modelId="{491121D9-7F05-4EB0-9B2C-E6A065A35DD8}" type="presOf" srcId="{C3C19655-0C76-4B21-BE41-28854AF01B8C}" destId="{6AC0974D-2CC5-4D4F-B361-B6ECBABCBF50}" srcOrd="0" destOrd="0" presId="urn:microsoft.com/office/officeart/2005/8/layout/radial6"/>
    <dgm:cxn modelId="{A158EBDC-5474-45C1-BCB9-FE9BA97175AF}" type="presOf" srcId="{D67D7480-41C6-4C8D-96B5-9A2F53302E8B}" destId="{0E040DAD-EB4E-4769-8E40-52C6205F5893}" srcOrd="0" destOrd="0" presId="urn:microsoft.com/office/officeart/2005/8/layout/radial6"/>
    <dgm:cxn modelId="{010244E2-60B5-4B31-997C-BE3F3ECC9DB4}" srcId="{19939D4B-DF0F-464C-B037-3977C162A5DA}" destId="{7EE35D7B-C0D3-42C1-B9E2-0EBF957D8CF3}" srcOrd="2" destOrd="0" parTransId="{CAF175FF-6DCB-428C-A7F7-F08F28454281}" sibTransId="{3F0E8BFE-8858-4A16-966D-D44610DF498B}"/>
    <dgm:cxn modelId="{B7DF91E5-A283-4288-BDA2-9FB231FAEBBE}" type="presOf" srcId="{D7B51A4D-7B65-40C8-A71A-49587B395FEC}" destId="{E143FB6D-3871-4544-B628-35C476564411}" srcOrd="0" destOrd="0" presId="urn:microsoft.com/office/officeart/2005/8/layout/radial6"/>
    <dgm:cxn modelId="{BAB046F7-C963-4524-B384-58AEFA7E830D}" type="presOf" srcId="{E33F8584-24FF-4CFD-BDD3-8B903807F2F6}" destId="{9B141C98-2567-49A4-B43D-31E765AE2415}" srcOrd="0" destOrd="0" presId="urn:microsoft.com/office/officeart/2005/8/layout/radial6"/>
    <dgm:cxn modelId="{DEEFBAFB-81FE-40B3-8C54-042D520B6122}" srcId="{19939D4B-DF0F-464C-B037-3977C162A5DA}" destId="{5E988355-0FE9-4DF6-B99E-75E48D3430E8}" srcOrd="4" destOrd="0" parTransId="{5F45384A-10EB-4D28-8680-D4168CBD66FA}" sibTransId="{FB8927F9-0E90-4DF7-9942-7D7E5725A467}"/>
    <dgm:cxn modelId="{359F18FE-AFE8-4802-904F-3A5E764C35A2}" type="presOf" srcId="{77EBFD4A-89CC-4BB0-A910-BC2C643A6FF1}" destId="{4F73DDFA-3335-487D-93B1-B7DE0DAB49FE}" srcOrd="0" destOrd="0" presId="urn:microsoft.com/office/officeart/2005/8/layout/radial6"/>
    <dgm:cxn modelId="{A5B4148A-C8AD-4E2D-BA1B-7360DCB8A100}" type="presParOf" srcId="{38658835-7DD0-45E8-B27C-CDD133E8849E}" destId="{77CC6388-E501-4C21-800D-890A5D4903D6}" srcOrd="0" destOrd="0" presId="urn:microsoft.com/office/officeart/2005/8/layout/radial6"/>
    <dgm:cxn modelId="{BED9075D-B6C3-4743-90B6-51188C4BE842}" type="presParOf" srcId="{38658835-7DD0-45E8-B27C-CDD133E8849E}" destId="{4F73DDFA-3335-487D-93B1-B7DE0DAB49FE}" srcOrd="1" destOrd="0" presId="urn:microsoft.com/office/officeart/2005/8/layout/radial6"/>
    <dgm:cxn modelId="{4FB292ED-96B2-4C3C-A019-64431F6796FC}" type="presParOf" srcId="{38658835-7DD0-45E8-B27C-CDD133E8849E}" destId="{FA60353E-1A09-4AB4-919C-CB8E5AF3A5C3}" srcOrd="2" destOrd="0" presId="urn:microsoft.com/office/officeart/2005/8/layout/radial6"/>
    <dgm:cxn modelId="{99C50F80-2BCF-4449-B765-EA0DAC92D682}" type="presParOf" srcId="{38658835-7DD0-45E8-B27C-CDD133E8849E}" destId="{B4402433-6634-4A12-A762-62E770ABE86C}" srcOrd="3" destOrd="0" presId="urn:microsoft.com/office/officeart/2005/8/layout/radial6"/>
    <dgm:cxn modelId="{6D5F1F43-010E-44B7-8C15-9A3F0917831D}" type="presParOf" srcId="{38658835-7DD0-45E8-B27C-CDD133E8849E}" destId="{CDFBB3A4-9F28-4056-8A1A-F675585051AD}" srcOrd="4" destOrd="0" presId="urn:microsoft.com/office/officeart/2005/8/layout/radial6"/>
    <dgm:cxn modelId="{1441CC74-1B77-4787-AECB-83D2F764940A}" type="presParOf" srcId="{38658835-7DD0-45E8-B27C-CDD133E8849E}" destId="{77F0B654-8D9B-4667-AE50-65319E967D17}" srcOrd="5" destOrd="0" presId="urn:microsoft.com/office/officeart/2005/8/layout/radial6"/>
    <dgm:cxn modelId="{A6F57549-A5D0-4988-B135-395D4177551C}" type="presParOf" srcId="{38658835-7DD0-45E8-B27C-CDD133E8849E}" destId="{9B141C98-2567-49A4-B43D-31E765AE2415}" srcOrd="6" destOrd="0" presId="urn:microsoft.com/office/officeart/2005/8/layout/radial6"/>
    <dgm:cxn modelId="{4D7B0495-6784-4696-A70D-5485C7A34AE0}" type="presParOf" srcId="{38658835-7DD0-45E8-B27C-CDD133E8849E}" destId="{7D7C2A39-940B-44B7-8AE3-83EAA955DF1A}" srcOrd="7" destOrd="0" presId="urn:microsoft.com/office/officeart/2005/8/layout/radial6"/>
    <dgm:cxn modelId="{BCFFE04D-4D7E-49A4-9134-6CBCEBB066CD}" type="presParOf" srcId="{38658835-7DD0-45E8-B27C-CDD133E8849E}" destId="{C511E4E3-B497-4E7F-8F01-D5B50A7B3089}" srcOrd="8" destOrd="0" presId="urn:microsoft.com/office/officeart/2005/8/layout/radial6"/>
    <dgm:cxn modelId="{B3AA1A3B-621D-4028-94B9-31695E740ADA}" type="presParOf" srcId="{38658835-7DD0-45E8-B27C-CDD133E8849E}" destId="{8EBE99C4-956A-4177-B0EB-1C656009CBD8}" srcOrd="9" destOrd="0" presId="urn:microsoft.com/office/officeart/2005/8/layout/radial6"/>
    <dgm:cxn modelId="{5DA643CA-D1EB-41C7-AC8D-1B59F7C60034}" type="presParOf" srcId="{38658835-7DD0-45E8-B27C-CDD133E8849E}" destId="{0E040DAD-EB4E-4769-8E40-52C6205F5893}" srcOrd="10" destOrd="0" presId="urn:microsoft.com/office/officeart/2005/8/layout/radial6"/>
    <dgm:cxn modelId="{61848D7A-29C1-4457-9ECF-CF6A71CF0F43}" type="presParOf" srcId="{38658835-7DD0-45E8-B27C-CDD133E8849E}" destId="{428CFD49-CB8A-420F-85F3-4E90E7108DF2}" srcOrd="11" destOrd="0" presId="urn:microsoft.com/office/officeart/2005/8/layout/radial6"/>
    <dgm:cxn modelId="{D48F35E9-8FDF-4AF5-8E4F-D257214F9028}" type="presParOf" srcId="{38658835-7DD0-45E8-B27C-CDD133E8849E}" destId="{6AC0974D-2CC5-4D4F-B361-B6ECBABCBF50}" srcOrd="12" destOrd="0" presId="urn:microsoft.com/office/officeart/2005/8/layout/radial6"/>
    <dgm:cxn modelId="{0DE9E39D-0E43-4103-8B4D-C68AEBEBD720}" type="presParOf" srcId="{38658835-7DD0-45E8-B27C-CDD133E8849E}" destId="{D5609605-8BC7-4D26-9FB8-036688821E3D}" srcOrd="13" destOrd="0" presId="urn:microsoft.com/office/officeart/2005/8/layout/radial6"/>
    <dgm:cxn modelId="{5F87D2B5-95C3-4D10-AFC1-21E02D59DD9B}" type="presParOf" srcId="{38658835-7DD0-45E8-B27C-CDD133E8849E}" destId="{37687F83-27CB-43E9-90CD-661D3F4183C4}" srcOrd="14" destOrd="0" presId="urn:microsoft.com/office/officeart/2005/8/layout/radial6"/>
    <dgm:cxn modelId="{487EE216-01F1-4EF7-B2AF-EA64C0FC1052}" type="presParOf" srcId="{38658835-7DD0-45E8-B27C-CDD133E8849E}" destId="{7374789A-667E-4657-94B5-7084D2824B9F}" srcOrd="15" destOrd="0" presId="urn:microsoft.com/office/officeart/2005/8/layout/radial6"/>
    <dgm:cxn modelId="{6CD37730-F007-47AF-A2ED-B1245540FABC}" type="presParOf" srcId="{38658835-7DD0-45E8-B27C-CDD133E8849E}" destId="{E143FB6D-3871-4544-B628-35C476564411}" srcOrd="16" destOrd="0" presId="urn:microsoft.com/office/officeart/2005/8/layout/radial6"/>
    <dgm:cxn modelId="{C90A1E94-D001-4227-B0BC-4D60287A76A8}" type="presParOf" srcId="{38658835-7DD0-45E8-B27C-CDD133E8849E}" destId="{275B6543-C422-4CB0-9FDA-9426F94F06A7}" srcOrd="17" destOrd="0" presId="urn:microsoft.com/office/officeart/2005/8/layout/radial6"/>
    <dgm:cxn modelId="{52F45D99-6CF4-46F3-9CCE-F3CA7E01F8FF}" type="presParOf" srcId="{38658835-7DD0-45E8-B27C-CDD133E8849E}" destId="{E46F8EA5-7D26-411A-81F4-AAA0F234912B}"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F8EA5-7D26-411A-81F4-AAA0F234912B}">
      <dsp:nvSpPr>
        <dsp:cNvPr id="0" name=""/>
        <dsp:cNvSpPr/>
      </dsp:nvSpPr>
      <dsp:spPr>
        <a:xfrm>
          <a:off x="3312781" y="735045"/>
          <a:ext cx="5009087" cy="5009087"/>
        </a:xfrm>
        <a:prstGeom prst="blockArc">
          <a:avLst>
            <a:gd name="adj1" fmla="val 12600000"/>
            <a:gd name="adj2" fmla="val 16200000"/>
            <a:gd name="adj3" fmla="val 4533"/>
          </a:avLst>
        </a:prstGeom>
        <a:solidFill>
          <a:schemeClr val="accent2">
            <a:tint val="60000"/>
            <a:hueOff val="0"/>
            <a:satOff val="0"/>
            <a:lumOff val="0"/>
            <a:alphaOff val="0"/>
          </a:schemeClr>
        </a:solidFill>
        <a:ln w="6350" cap="flat" cmpd="sng" algn="ctr">
          <a:solidFill>
            <a:schemeClr val="accent2">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7374789A-667E-4657-94B5-7084D2824B9F}">
      <dsp:nvSpPr>
        <dsp:cNvPr id="0" name=""/>
        <dsp:cNvSpPr/>
      </dsp:nvSpPr>
      <dsp:spPr>
        <a:xfrm>
          <a:off x="3312781" y="735045"/>
          <a:ext cx="5009087" cy="5009087"/>
        </a:xfrm>
        <a:prstGeom prst="blockArc">
          <a:avLst>
            <a:gd name="adj1" fmla="val 9000000"/>
            <a:gd name="adj2" fmla="val 12600000"/>
            <a:gd name="adj3" fmla="val 4533"/>
          </a:avLst>
        </a:prstGeom>
        <a:solidFill>
          <a:schemeClr val="accent2">
            <a:tint val="60000"/>
            <a:hueOff val="0"/>
            <a:satOff val="0"/>
            <a:lumOff val="0"/>
            <a:alphaOff val="0"/>
          </a:schemeClr>
        </a:solidFill>
        <a:ln w="6350" cap="flat" cmpd="sng" algn="ctr">
          <a:solidFill>
            <a:schemeClr val="accent2">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6AC0974D-2CC5-4D4F-B361-B6ECBABCBF50}">
      <dsp:nvSpPr>
        <dsp:cNvPr id="0" name=""/>
        <dsp:cNvSpPr/>
      </dsp:nvSpPr>
      <dsp:spPr>
        <a:xfrm>
          <a:off x="3312781" y="735045"/>
          <a:ext cx="5009087" cy="5009087"/>
        </a:xfrm>
        <a:prstGeom prst="blockArc">
          <a:avLst>
            <a:gd name="adj1" fmla="val 5400000"/>
            <a:gd name="adj2" fmla="val 9000000"/>
            <a:gd name="adj3" fmla="val 4533"/>
          </a:avLst>
        </a:prstGeom>
        <a:solidFill>
          <a:schemeClr val="accent2">
            <a:tint val="60000"/>
            <a:hueOff val="0"/>
            <a:satOff val="0"/>
            <a:lumOff val="0"/>
            <a:alphaOff val="0"/>
          </a:schemeClr>
        </a:solidFill>
        <a:ln w="6350" cap="flat" cmpd="sng" algn="ctr">
          <a:solidFill>
            <a:schemeClr val="accent2">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EBE99C4-956A-4177-B0EB-1C656009CBD8}">
      <dsp:nvSpPr>
        <dsp:cNvPr id="0" name=""/>
        <dsp:cNvSpPr/>
      </dsp:nvSpPr>
      <dsp:spPr>
        <a:xfrm>
          <a:off x="3312781" y="735045"/>
          <a:ext cx="5009087" cy="5009087"/>
        </a:xfrm>
        <a:prstGeom prst="blockArc">
          <a:avLst>
            <a:gd name="adj1" fmla="val 1800000"/>
            <a:gd name="adj2" fmla="val 5400000"/>
            <a:gd name="adj3" fmla="val 4533"/>
          </a:avLst>
        </a:prstGeom>
        <a:solidFill>
          <a:schemeClr val="accent2">
            <a:tint val="60000"/>
            <a:hueOff val="0"/>
            <a:satOff val="0"/>
            <a:lumOff val="0"/>
            <a:alphaOff val="0"/>
          </a:schemeClr>
        </a:solidFill>
        <a:ln w="6350" cap="flat" cmpd="sng" algn="ctr">
          <a:solidFill>
            <a:schemeClr val="accent2">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9B141C98-2567-49A4-B43D-31E765AE2415}">
      <dsp:nvSpPr>
        <dsp:cNvPr id="0" name=""/>
        <dsp:cNvSpPr/>
      </dsp:nvSpPr>
      <dsp:spPr>
        <a:xfrm>
          <a:off x="3312781" y="735045"/>
          <a:ext cx="5009087" cy="5009087"/>
        </a:xfrm>
        <a:prstGeom prst="blockArc">
          <a:avLst>
            <a:gd name="adj1" fmla="val 19800000"/>
            <a:gd name="adj2" fmla="val 1800000"/>
            <a:gd name="adj3" fmla="val 4533"/>
          </a:avLst>
        </a:prstGeom>
        <a:solidFill>
          <a:schemeClr val="accent2">
            <a:tint val="60000"/>
            <a:hueOff val="0"/>
            <a:satOff val="0"/>
            <a:lumOff val="0"/>
            <a:alphaOff val="0"/>
          </a:schemeClr>
        </a:solidFill>
        <a:ln w="6350" cap="flat" cmpd="sng" algn="ctr">
          <a:solidFill>
            <a:schemeClr val="accent2">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B4402433-6634-4A12-A762-62E770ABE86C}">
      <dsp:nvSpPr>
        <dsp:cNvPr id="0" name=""/>
        <dsp:cNvSpPr/>
      </dsp:nvSpPr>
      <dsp:spPr>
        <a:xfrm>
          <a:off x="3312781" y="735045"/>
          <a:ext cx="5009087" cy="5009087"/>
        </a:xfrm>
        <a:prstGeom prst="blockArc">
          <a:avLst>
            <a:gd name="adj1" fmla="val 16200000"/>
            <a:gd name="adj2" fmla="val 19800000"/>
            <a:gd name="adj3" fmla="val 4533"/>
          </a:avLst>
        </a:prstGeom>
        <a:solidFill>
          <a:schemeClr val="accent2">
            <a:tint val="60000"/>
            <a:hueOff val="0"/>
            <a:satOff val="0"/>
            <a:lumOff val="0"/>
            <a:alphaOff val="0"/>
          </a:schemeClr>
        </a:solidFill>
        <a:ln w="6350" cap="flat" cmpd="sng" algn="ctr">
          <a:solidFill>
            <a:schemeClr val="accent2">
              <a:tint val="60000"/>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77CC6388-E501-4C21-800D-890A5D4903D6}">
      <dsp:nvSpPr>
        <dsp:cNvPr id="0" name=""/>
        <dsp:cNvSpPr/>
      </dsp:nvSpPr>
      <dsp:spPr>
        <a:xfrm>
          <a:off x="4691070" y="2113334"/>
          <a:ext cx="2252509" cy="2252509"/>
        </a:xfrm>
        <a:prstGeom prst="ellipse">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Pronouns in bio</a:t>
          </a:r>
        </a:p>
      </dsp:txBody>
      <dsp:txXfrm>
        <a:off x="5020942" y="2443206"/>
        <a:ext cx="1592765" cy="1592765"/>
      </dsp:txXfrm>
    </dsp:sp>
    <dsp:sp modelId="{4F73DDFA-3335-487D-93B1-B7DE0DAB49FE}">
      <dsp:nvSpPr>
        <dsp:cNvPr id="0" name=""/>
        <dsp:cNvSpPr/>
      </dsp:nvSpPr>
      <dsp:spPr>
        <a:xfrm>
          <a:off x="5028947" y="3430"/>
          <a:ext cx="1576756" cy="1576756"/>
        </a:xfrm>
        <a:prstGeom prst="ellipse">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Empowerment</a:t>
          </a:r>
        </a:p>
      </dsp:txBody>
      <dsp:txXfrm>
        <a:off x="5259858" y="234341"/>
        <a:ext cx="1114934" cy="1114934"/>
      </dsp:txXfrm>
    </dsp:sp>
    <dsp:sp modelId="{CDFBB3A4-9F28-4056-8A1A-F675585051AD}">
      <dsp:nvSpPr>
        <dsp:cNvPr id="0" name=""/>
        <dsp:cNvSpPr/>
      </dsp:nvSpPr>
      <dsp:spPr>
        <a:xfrm>
          <a:off x="7148787" y="1227320"/>
          <a:ext cx="1576756" cy="1576756"/>
        </a:xfrm>
        <a:prstGeom prst="ellipse">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Validation</a:t>
          </a:r>
        </a:p>
      </dsp:txBody>
      <dsp:txXfrm>
        <a:off x="7379698" y="1458231"/>
        <a:ext cx="1114934" cy="1114934"/>
      </dsp:txXfrm>
    </dsp:sp>
    <dsp:sp modelId="{7D7C2A39-940B-44B7-8AE3-83EAA955DF1A}">
      <dsp:nvSpPr>
        <dsp:cNvPr id="0" name=""/>
        <dsp:cNvSpPr/>
      </dsp:nvSpPr>
      <dsp:spPr>
        <a:xfrm>
          <a:off x="7148787" y="3675101"/>
          <a:ext cx="1576756" cy="1576756"/>
        </a:xfrm>
        <a:prstGeom prst="ellipse">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Struggle</a:t>
          </a:r>
        </a:p>
      </dsp:txBody>
      <dsp:txXfrm>
        <a:off x="7379698" y="3906012"/>
        <a:ext cx="1114934" cy="1114934"/>
      </dsp:txXfrm>
    </dsp:sp>
    <dsp:sp modelId="{0E040DAD-EB4E-4769-8E40-52C6205F5893}">
      <dsp:nvSpPr>
        <dsp:cNvPr id="0" name=""/>
        <dsp:cNvSpPr/>
      </dsp:nvSpPr>
      <dsp:spPr>
        <a:xfrm>
          <a:off x="5028947" y="4898991"/>
          <a:ext cx="1576756" cy="1576756"/>
        </a:xfrm>
        <a:prstGeom prst="ellipse">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Performance</a:t>
          </a:r>
        </a:p>
      </dsp:txBody>
      <dsp:txXfrm>
        <a:off x="5259858" y="5129902"/>
        <a:ext cx="1114934" cy="1114934"/>
      </dsp:txXfrm>
    </dsp:sp>
    <dsp:sp modelId="{D5609605-8BC7-4D26-9FB8-036688821E3D}">
      <dsp:nvSpPr>
        <dsp:cNvPr id="0" name=""/>
        <dsp:cNvSpPr/>
      </dsp:nvSpPr>
      <dsp:spPr>
        <a:xfrm>
          <a:off x="2909107" y="3675101"/>
          <a:ext cx="1576756" cy="1576756"/>
        </a:xfrm>
        <a:prstGeom prst="ellipse">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Distraction</a:t>
          </a:r>
        </a:p>
      </dsp:txBody>
      <dsp:txXfrm>
        <a:off x="3140018" y="3906012"/>
        <a:ext cx="1114934" cy="1114934"/>
      </dsp:txXfrm>
    </dsp:sp>
    <dsp:sp modelId="{E143FB6D-3871-4544-B628-35C476564411}">
      <dsp:nvSpPr>
        <dsp:cNvPr id="0" name=""/>
        <dsp:cNvSpPr/>
      </dsp:nvSpPr>
      <dsp:spPr>
        <a:xfrm>
          <a:off x="2909107" y="1227320"/>
          <a:ext cx="1576756" cy="1576756"/>
        </a:xfrm>
        <a:prstGeom prst="ellipse">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Corporate rainbow washing</a:t>
          </a:r>
        </a:p>
      </dsp:txBody>
      <dsp:txXfrm>
        <a:off x="3140018" y="1458231"/>
        <a:ext cx="1114934" cy="111493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A4C6B-6B01-FEEC-7594-DC6C34077D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D8E97617-B911-0AF7-FC11-AA942C4A3A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65A3CB-5C38-482E-83FE-D3F2ED830691}" type="datetimeFigureOut">
              <a:rPr lang="en-GB" smtClean="0"/>
              <a:t>16/10/2024</a:t>
            </a:fld>
            <a:endParaRPr lang="en-GB" dirty="0"/>
          </a:p>
        </p:txBody>
      </p:sp>
      <p:sp>
        <p:nvSpPr>
          <p:cNvPr id="4" name="Footer Placeholder 3">
            <a:extLst>
              <a:ext uri="{FF2B5EF4-FFF2-40B4-BE49-F238E27FC236}">
                <a16:creationId xmlns:a16="http://schemas.microsoft.com/office/drawing/2014/main" id="{A447A8CE-7121-97F8-86C8-12F12AD0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A5495116-1B83-2D83-7F65-274E686C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FFD7C0-29F9-4370-A4AA-47FAD39D26FA}" type="slidenum">
              <a:rPr lang="en-GB" smtClean="0"/>
              <a:t>‹N°›</a:t>
            </a:fld>
            <a:endParaRPr lang="en-GB" dirty="0"/>
          </a:p>
        </p:txBody>
      </p:sp>
    </p:spTree>
    <p:extLst>
      <p:ext uri="{BB962C8B-B14F-4D97-AF65-F5344CB8AC3E}">
        <p14:creationId xmlns:p14="http://schemas.microsoft.com/office/powerpoint/2010/main" val="4767737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8607-67D6-0FBD-F7C8-0B2248B1C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2D217F-BB55-25CB-3DDF-E22ABB601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DFC0CF-61CB-BCF0-DB05-38705BFAAC6D}"/>
              </a:ext>
            </a:extLst>
          </p:cNvPr>
          <p:cNvSpPr>
            <a:spLocks noGrp="1"/>
          </p:cNvSpPr>
          <p:nvPr>
            <p:ph type="dt" sz="half" idx="10"/>
          </p:nvPr>
        </p:nvSpPr>
        <p:spPr>
          <a:xfrm>
            <a:off x="838200" y="6356350"/>
            <a:ext cx="2743200" cy="365125"/>
          </a:xfrm>
          <a:prstGeom prst="rect">
            <a:avLst/>
          </a:prstGeom>
        </p:spPr>
        <p:txBody>
          <a:bodyPr/>
          <a:lstStyle/>
          <a:p>
            <a:fld id="{77057F73-F52C-49DE-9DB0-0FE6F7C1C396}" type="datetimeFigureOut">
              <a:rPr lang="en-GB" smtClean="0"/>
              <a:t>16/10/2024</a:t>
            </a:fld>
            <a:endParaRPr lang="en-GB" dirty="0"/>
          </a:p>
        </p:txBody>
      </p:sp>
      <p:sp>
        <p:nvSpPr>
          <p:cNvPr id="5" name="Footer Placeholder 4">
            <a:extLst>
              <a:ext uri="{FF2B5EF4-FFF2-40B4-BE49-F238E27FC236}">
                <a16:creationId xmlns:a16="http://schemas.microsoft.com/office/drawing/2014/main" id="{34217941-A031-7217-E080-95A76CDD15D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1260A7ED-5B69-7F97-3610-B1E01E93605B}"/>
              </a:ext>
            </a:extLst>
          </p:cNvPr>
          <p:cNvSpPr>
            <a:spLocks noGrp="1"/>
          </p:cNvSpPr>
          <p:nvPr>
            <p:ph type="sldNum" sz="quarter" idx="12"/>
          </p:nvPr>
        </p:nvSpPr>
        <p:spPr>
          <a:xfrm>
            <a:off x="8610600" y="6356350"/>
            <a:ext cx="2743200" cy="365125"/>
          </a:xfrm>
          <a:prstGeom prst="rect">
            <a:avLst/>
          </a:prstGeom>
        </p:spPr>
        <p:txBody>
          <a:bodyPr/>
          <a:lstStyle/>
          <a:p>
            <a:fld id="{ADF2D6A5-3DA0-4DE3-B26F-0DCB04B0E846}" type="slidenum">
              <a:rPr lang="en-GB" smtClean="0"/>
              <a:t>‹N°›</a:t>
            </a:fld>
            <a:endParaRPr lang="en-GB" dirty="0"/>
          </a:p>
        </p:txBody>
      </p:sp>
    </p:spTree>
    <p:extLst>
      <p:ext uri="{BB962C8B-B14F-4D97-AF65-F5344CB8AC3E}">
        <p14:creationId xmlns:p14="http://schemas.microsoft.com/office/powerpoint/2010/main" val="92138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B49BD-B745-36AA-A573-D5E9A55335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D61BF5-9458-2CB7-E631-A7B91ADFF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778B0B-97B9-4705-F403-CE317F8594E6}"/>
              </a:ext>
            </a:extLst>
          </p:cNvPr>
          <p:cNvSpPr>
            <a:spLocks noGrp="1"/>
          </p:cNvSpPr>
          <p:nvPr>
            <p:ph type="dt" sz="half" idx="10"/>
          </p:nvPr>
        </p:nvSpPr>
        <p:spPr>
          <a:xfrm>
            <a:off x="838200" y="6356350"/>
            <a:ext cx="2743200" cy="365125"/>
          </a:xfrm>
          <a:prstGeom prst="rect">
            <a:avLst/>
          </a:prstGeom>
        </p:spPr>
        <p:txBody>
          <a:bodyPr/>
          <a:lstStyle/>
          <a:p>
            <a:fld id="{77057F73-F52C-49DE-9DB0-0FE6F7C1C396}" type="datetimeFigureOut">
              <a:rPr lang="en-GB" smtClean="0"/>
              <a:t>16/10/2024</a:t>
            </a:fld>
            <a:endParaRPr lang="en-GB" dirty="0"/>
          </a:p>
        </p:txBody>
      </p:sp>
      <p:sp>
        <p:nvSpPr>
          <p:cNvPr id="5" name="Footer Placeholder 4">
            <a:extLst>
              <a:ext uri="{FF2B5EF4-FFF2-40B4-BE49-F238E27FC236}">
                <a16:creationId xmlns:a16="http://schemas.microsoft.com/office/drawing/2014/main" id="{FB76C83C-E14B-E87E-00B7-84C4D790C48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CBB9285C-AA2A-6F39-4DFA-954A3F8A57C9}"/>
              </a:ext>
            </a:extLst>
          </p:cNvPr>
          <p:cNvSpPr>
            <a:spLocks noGrp="1"/>
          </p:cNvSpPr>
          <p:nvPr>
            <p:ph type="sldNum" sz="quarter" idx="12"/>
          </p:nvPr>
        </p:nvSpPr>
        <p:spPr>
          <a:xfrm>
            <a:off x="8610600" y="6356350"/>
            <a:ext cx="2743200" cy="365125"/>
          </a:xfrm>
          <a:prstGeom prst="rect">
            <a:avLst/>
          </a:prstGeom>
        </p:spPr>
        <p:txBody>
          <a:bodyPr/>
          <a:lstStyle/>
          <a:p>
            <a:fld id="{ADF2D6A5-3DA0-4DE3-B26F-0DCB04B0E846}" type="slidenum">
              <a:rPr lang="en-GB" smtClean="0"/>
              <a:t>‹N°›</a:t>
            </a:fld>
            <a:endParaRPr lang="en-GB" dirty="0"/>
          </a:p>
        </p:txBody>
      </p:sp>
    </p:spTree>
    <p:extLst>
      <p:ext uri="{BB962C8B-B14F-4D97-AF65-F5344CB8AC3E}">
        <p14:creationId xmlns:p14="http://schemas.microsoft.com/office/powerpoint/2010/main" val="217857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32D658-312D-8DCF-652D-B5C8EE9827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E51075-A60C-13CC-7D19-9F8E5FD825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230389-9924-0F60-5595-C0DE8A86AF3C}"/>
              </a:ext>
            </a:extLst>
          </p:cNvPr>
          <p:cNvSpPr>
            <a:spLocks noGrp="1"/>
          </p:cNvSpPr>
          <p:nvPr>
            <p:ph type="dt" sz="half" idx="10"/>
          </p:nvPr>
        </p:nvSpPr>
        <p:spPr>
          <a:xfrm>
            <a:off x="838200" y="6356350"/>
            <a:ext cx="2743200" cy="365125"/>
          </a:xfrm>
          <a:prstGeom prst="rect">
            <a:avLst/>
          </a:prstGeom>
        </p:spPr>
        <p:txBody>
          <a:bodyPr/>
          <a:lstStyle/>
          <a:p>
            <a:fld id="{77057F73-F52C-49DE-9DB0-0FE6F7C1C396}" type="datetimeFigureOut">
              <a:rPr lang="en-GB" smtClean="0"/>
              <a:t>16/10/2024</a:t>
            </a:fld>
            <a:endParaRPr lang="en-GB" dirty="0"/>
          </a:p>
        </p:txBody>
      </p:sp>
      <p:sp>
        <p:nvSpPr>
          <p:cNvPr id="5" name="Footer Placeholder 4">
            <a:extLst>
              <a:ext uri="{FF2B5EF4-FFF2-40B4-BE49-F238E27FC236}">
                <a16:creationId xmlns:a16="http://schemas.microsoft.com/office/drawing/2014/main" id="{F0073A1B-4522-DCB2-A3DB-D63D9B69570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F4AF8CC-3752-5959-1358-0A61BFFA231C}"/>
              </a:ext>
            </a:extLst>
          </p:cNvPr>
          <p:cNvSpPr>
            <a:spLocks noGrp="1"/>
          </p:cNvSpPr>
          <p:nvPr>
            <p:ph type="sldNum" sz="quarter" idx="12"/>
          </p:nvPr>
        </p:nvSpPr>
        <p:spPr>
          <a:xfrm>
            <a:off x="8610600" y="6356350"/>
            <a:ext cx="2743200" cy="365125"/>
          </a:xfrm>
          <a:prstGeom prst="rect">
            <a:avLst/>
          </a:prstGeom>
        </p:spPr>
        <p:txBody>
          <a:bodyPr/>
          <a:lstStyle/>
          <a:p>
            <a:fld id="{ADF2D6A5-3DA0-4DE3-B26F-0DCB04B0E846}" type="slidenum">
              <a:rPr lang="en-GB" smtClean="0"/>
              <a:t>‹N°›</a:t>
            </a:fld>
            <a:endParaRPr lang="en-GB" dirty="0"/>
          </a:p>
        </p:txBody>
      </p:sp>
    </p:spTree>
    <p:extLst>
      <p:ext uri="{BB962C8B-B14F-4D97-AF65-F5344CB8AC3E}">
        <p14:creationId xmlns:p14="http://schemas.microsoft.com/office/powerpoint/2010/main" val="37077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3C08-4D51-760F-4740-6D10D76625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E187D0-902B-8E8D-EBE0-4F2E802E5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EE0161-799F-83A1-CBAD-484C891F13C1}"/>
              </a:ext>
            </a:extLst>
          </p:cNvPr>
          <p:cNvSpPr>
            <a:spLocks noGrp="1"/>
          </p:cNvSpPr>
          <p:nvPr>
            <p:ph type="dt" sz="half" idx="10"/>
          </p:nvPr>
        </p:nvSpPr>
        <p:spPr>
          <a:xfrm>
            <a:off x="838200" y="6356350"/>
            <a:ext cx="2743200" cy="365125"/>
          </a:xfrm>
          <a:prstGeom prst="rect">
            <a:avLst/>
          </a:prstGeom>
        </p:spPr>
        <p:txBody>
          <a:bodyPr/>
          <a:lstStyle/>
          <a:p>
            <a:fld id="{77057F73-F52C-49DE-9DB0-0FE6F7C1C396}" type="datetimeFigureOut">
              <a:rPr lang="en-GB" smtClean="0"/>
              <a:t>16/10/2024</a:t>
            </a:fld>
            <a:endParaRPr lang="en-GB" dirty="0"/>
          </a:p>
        </p:txBody>
      </p:sp>
      <p:sp>
        <p:nvSpPr>
          <p:cNvPr id="5" name="Footer Placeholder 4">
            <a:extLst>
              <a:ext uri="{FF2B5EF4-FFF2-40B4-BE49-F238E27FC236}">
                <a16:creationId xmlns:a16="http://schemas.microsoft.com/office/drawing/2014/main" id="{D9B57828-C957-DB49-2842-9EBE76BF625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31CB0B57-3A14-3838-5B1E-92646817D4F5}"/>
              </a:ext>
            </a:extLst>
          </p:cNvPr>
          <p:cNvSpPr>
            <a:spLocks noGrp="1"/>
          </p:cNvSpPr>
          <p:nvPr>
            <p:ph type="sldNum" sz="quarter" idx="12"/>
          </p:nvPr>
        </p:nvSpPr>
        <p:spPr>
          <a:xfrm>
            <a:off x="8610600" y="6356350"/>
            <a:ext cx="2743200" cy="365125"/>
          </a:xfrm>
          <a:prstGeom prst="rect">
            <a:avLst/>
          </a:prstGeom>
        </p:spPr>
        <p:txBody>
          <a:bodyPr/>
          <a:lstStyle/>
          <a:p>
            <a:fld id="{ADF2D6A5-3DA0-4DE3-B26F-0DCB04B0E846}" type="slidenum">
              <a:rPr lang="en-GB" smtClean="0"/>
              <a:t>‹N°›</a:t>
            </a:fld>
            <a:endParaRPr lang="en-GB" dirty="0"/>
          </a:p>
        </p:txBody>
      </p:sp>
    </p:spTree>
    <p:extLst>
      <p:ext uri="{BB962C8B-B14F-4D97-AF65-F5344CB8AC3E}">
        <p14:creationId xmlns:p14="http://schemas.microsoft.com/office/powerpoint/2010/main" val="125322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96EB-8408-BE6D-B4FB-32EF5CD4A1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5A5FB7-2359-9510-5E1A-2867FD3EF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547B9-0DDC-9FF6-ADED-63193A3CAEEB}"/>
              </a:ext>
            </a:extLst>
          </p:cNvPr>
          <p:cNvSpPr>
            <a:spLocks noGrp="1"/>
          </p:cNvSpPr>
          <p:nvPr>
            <p:ph type="dt" sz="half" idx="10"/>
          </p:nvPr>
        </p:nvSpPr>
        <p:spPr>
          <a:xfrm>
            <a:off x="838200" y="6356350"/>
            <a:ext cx="2743200" cy="365125"/>
          </a:xfrm>
          <a:prstGeom prst="rect">
            <a:avLst/>
          </a:prstGeom>
        </p:spPr>
        <p:txBody>
          <a:bodyPr/>
          <a:lstStyle/>
          <a:p>
            <a:fld id="{77057F73-F52C-49DE-9DB0-0FE6F7C1C396}" type="datetimeFigureOut">
              <a:rPr lang="en-GB" smtClean="0"/>
              <a:t>16/10/2024</a:t>
            </a:fld>
            <a:endParaRPr lang="en-GB" dirty="0"/>
          </a:p>
        </p:txBody>
      </p:sp>
      <p:sp>
        <p:nvSpPr>
          <p:cNvPr id="5" name="Footer Placeholder 4">
            <a:extLst>
              <a:ext uri="{FF2B5EF4-FFF2-40B4-BE49-F238E27FC236}">
                <a16:creationId xmlns:a16="http://schemas.microsoft.com/office/drawing/2014/main" id="{50DA3D1F-EC52-F24B-F6CB-3C24D915C437}"/>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11DE7228-BD21-F0DF-B907-98A00341C454}"/>
              </a:ext>
            </a:extLst>
          </p:cNvPr>
          <p:cNvSpPr>
            <a:spLocks noGrp="1"/>
          </p:cNvSpPr>
          <p:nvPr>
            <p:ph type="sldNum" sz="quarter" idx="12"/>
          </p:nvPr>
        </p:nvSpPr>
        <p:spPr>
          <a:xfrm>
            <a:off x="8610600" y="6356350"/>
            <a:ext cx="2743200" cy="365125"/>
          </a:xfrm>
          <a:prstGeom prst="rect">
            <a:avLst/>
          </a:prstGeom>
        </p:spPr>
        <p:txBody>
          <a:bodyPr/>
          <a:lstStyle/>
          <a:p>
            <a:fld id="{ADF2D6A5-3DA0-4DE3-B26F-0DCB04B0E846}" type="slidenum">
              <a:rPr lang="en-GB" smtClean="0"/>
              <a:t>‹N°›</a:t>
            </a:fld>
            <a:endParaRPr lang="en-GB" dirty="0"/>
          </a:p>
        </p:txBody>
      </p:sp>
    </p:spTree>
    <p:extLst>
      <p:ext uri="{BB962C8B-B14F-4D97-AF65-F5344CB8AC3E}">
        <p14:creationId xmlns:p14="http://schemas.microsoft.com/office/powerpoint/2010/main" val="334639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2846-BFF1-8B03-672F-CB1668DD26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97A50B-ADFB-F778-1023-D7EF761296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BBDE9D-8484-BE1F-E039-80D799950E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F34C4D-F9B4-97FB-2E6E-220EFF859C1D}"/>
              </a:ext>
            </a:extLst>
          </p:cNvPr>
          <p:cNvSpPr>
            <a:spLocks noGrp="1"/>
          </p:cNvSpPr>
          <p:nvPr>
            <p:ph type="dt" sz="half" idx="10"/>
          </p:nvPr>
        </p:nvSpPr>
        <p:spPr>
          <a:xfrm>
            <a:off x="838200" y="6356350"/>
            <a:ext cx="2743200" cy="365125"/>
          </a:xfrm>
          <a:prstGeom prst="rect">
            <a:avLst/>
          </a:prstGeom>
        </p:spPr>
        <p:txBody>
          <a:bodyPr/>
          <a:lstStyle/>
          <a:p>
            <a:fld id="{77057F73-F52C-49DE-9DB0-0FE6F7C1C396}" type="datetimeFigureOut">
              <a:rPr lang="en-GB" smtClean="0"/>
              <a:t>16/10/2024</a:t>
            </a:fld>
            <a:endParaRPr lang="en-GB" dirty="0"/>
          </a:p>
        </p:txBody>
      </p:sp>
      <p:sp>
        <p:nvSpPr>
          <p:cNvPr id="6" name="Footer Placeholder 5">
            <a:extLst>
              <a:ext uri="{FF2B5EF4-FFF2-40B4-BE49-F238E27FC236}">
                <a16:creationId xmlns:a16="http://schemas.microsoft.com/office/drawing/2014/main" id="{EC8466F8-4F14-8B86-0EBE-CB80B7F9E4F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CD27B5DC-4E74-4DC8-D1A2-746D653CF7B2}"/>
              </a:ext>
            </a:extLst>
          </p:cNvPr>
          <p:cNvSpPr>
            <a:spLocks noGrp="1"/>
          </p:cNvSpPr>
          <p:nvPr>
            <p:ph type="sldNum" sz="quarter" idx="12"/>
          </p:nvPr>
        </p:nvSpPr>
        <p:spPr>
          <a:xfrm>
            <a:off x="8610600" y="6356350"/>
            <a:ext cx="2743200" cy="365125"/>
          </a:xfrm>
          <a:prstGeom prst="rect">
            <a:avLst/>
          </a:prstGeom>
        </p:spPr>
        <p:txBody>
          <a:bodyPr/>
          <a:lstStyle/>
          <a:p>
            <a:fld id="{ADF2D6A5-3DA0-4DE3-B26F-0DCB04B0E846}" type="slidenum">
              <a:rPr lang="en-GB" smtClean="0"/>
              <a:t>‹N°›</a:t>
            </a:fld>
            <a:endParaRPr lang="en-GB" dirty="0"/>
          </a:p>
        </p:txBody>
      </p:sp>
    </p:spTree>
    <p:extLst>
      <p:ext uri="{BB962C8B-B14F-4D97-AF65-F5344CB8AC3E}">
        <p14:creationId xmlns:p14="http://schemas.microsoft.com/office/powerpoint/2010/main" val="168021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F15C-1073-F610-F51D-85D9517A30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3D34E4-2952-E455-322B-4B2AFD161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9E08F2-1036-A893-8EFC-52A123B421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E4CDA1-856B-FE09-C6A9-D644C78F09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80CA08-18B3-5DBE-6B42-15C60B49BF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11663E-7FD3-6BEB-800C-450DE2702797}"/>
              </a:ext>
            </a:extLst>
          </p:cNvPr>
          <p:cNvSpPr>
            <a:spLocks noGrp="1"/>
          </p:cNvSpPr>
          <p:nvPr>
            <p:ph type="dt" sz="half" idx="10"/>
          </p:nvPr>
        </p:nvSpPr>
        <p:spPr>
          <a:xfrm>
            <a:off x="838200" y="6356350"/>
            <a:ext cx="2743200" cy="365125"/>
          </a:xfrm>
          <a:prstGeom prst="rect">
            <a:avLst/>
          </a:prstGeom>
        </p:spPr>
        <p:txBody>
          <a:bodyPr/>
          <a:lstStyle/>
          <a:p>
            <a:fld id="{77057F73-F52C-49DE-9DB0-0FE6F7C1C396}" type="datetimeFigureOut">
              <a:rPr lang="en-GB" smtClean="0"/>
              <a:t>16/10/2024</a:t>
            </a:fld>
            <a:endParaRPr lang="en-GB" dirty="0"/>
          </a:p>
        </p:txBody>
      </p:sp>
      <p:sp>
        <p:nvSpPr>
          <p:cNvPr id="8" name="Footer Placeholder 7">
            <a:extLst>
              <a:ext uri="{FF2B5EF4-FFF2-40B4-BE49-F238E27FC236}">
                <a16:creationId xmlns:a16="http://schemas.microsoft.com/office/drawing/2014/main" id="{1AB584A9-0510-EEAA-172C-AE3470746F4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306DB91B-741C-3715-D1ED-C397FA6288FB}"/>
              </a:ext>
            </a:extLst>
          </p:cNvPr>
          <p:cNvSpPr>
            <a:spLocks noGrp="1"/>
          </p:cNvSpPr>
          <p:nvPr>
            <p:ph type="sldNum" sz="quarter" idx="12"/>
          </p:nvPr>
        </p:nvSpPr>
        <p:spPr>
          <a:xfrm>
            <a:off x="8610600" y="6356350"/>
            <a:ext cx="2743200" cy="365125"/>
          </a:xfrm>
          <a:prstGeom prst="rect">
            <a:avLst/>
          </a:prstGeom>
        </p:spPr>
        <p:txBody>
          <a:bodyPr/>
          <a:lstStyle/>
          <a:p>
            <a:fld id="{ADF2D6A5-3DA0-4DE3-B26F-0DCB04B0E846}" type="slidenum">
              <a:rPr lang="en-GB" smtClean="0"/>
              <a:t>‹N°›</a:t>
            </a:fld>
            <a:endParaRPr lang="en-GB" dirty="0"/>
          </a:p>
        </p:txBody>
      </p:sp>
    </p:spTree>
    <p:extLst>
      <p:ext uri="{BB962C8B-B14F-4D97-AF65-F5344CB8AC3E}">
        <p14:creationId xmlns:p14="http://schemas.microsoft.com/office/powerpoint/2010/main" val="12797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FE31-DB6E-D20C-1673-26F8EBFFC1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543DE3-7080-E595-4CE4-48BB21F32EDE}"/>
              </a:ext>
            </a:extLst>
          </p:cNvPr>
          <p:cNvSpPr>
            <a:spLocks noGrp="1"/>
          </p:cNvSpPr>
          <p:nvPr>
            <p:ph type="dt" sz="half" idx="10"/>
          </p:nvPr>
        </p:nvSpPr>
        <p:spPr>
          <a:xfrm>
            <a:off x="838200" y="6356350"/>
            <a:ext cx="2743200" cy="365125"/>
          </a:xfrm>
          <a:prstGeom prst="rect">
            <a:avLst/>
          </a:prstGeom>
        </p:spPr>
        <p:txBody>
          <a:bodyPr/>
          <a:lstStyle/>
          <a:p>
            <a:fld id="{77057F73-F52C-49DE-9DB0-0FE6F7C1C396}" type="datetimeFigureOut">
              <a:rPr lang="en-GB" smtClean="0"/>
              <a:t>16/10/2024</a:t>
            </a:fld>
            <a:endParaRPr lang="en-GB" dirty="0"/>
          </a:p>
        </p:txBody>
      </p:sp>
      <p:sp>
        <p:nvSpPr>
          <p:cNvPr id="4" name="Footer Placeholder 3">
            <a:extLst>
              <a:ext uri="{FF2B5EF4-FFF2-40B4-BE49-F238E27FC236}">
                <a16:creationId xmlns:a16="http://schemas.microsoft.com/office/drawing/2014/main" id="{A792E2C7-7CC6-8332-B2B1-32A11266C17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056B8773-A897-6113-93C8-F531D139738D}"/>
              </a:ext>
            </a:extLst>
          </p:cNvPr>
          <p:cNvSpPr>
            <a:spLocks noGrp="1"/>
          </p:cNvSpPr>
          <p:nvPr>
            <p:ph type="sldNum" sz="quarter" idx="12"/>
          </p:nvPr>
        </p:nvSpPr>
        <p:spPr>
          <a:xfrm>
            <a:off x="8610600" y="6356350"/>
            <a:ext cx="2743200" cy="365125"/>
          </a:xfrm>
          <a:prstGeom prst="rect">
            <a:avLst/>
          </a:prstGeom>
        </p:spPr>
        <p:txBody>
          <a:bodyPr/>
          <a:lstStyle/>
          <a:p>
            <a:fld id="{ADF2D6A5-3DA0-4DE3-B26F-0DCB04B0E846}" type="slidenum">
              <a:rPr lang="en-GB" smtClean="0"/>
              <a:t>‹N°›</a:t>
            </a:fld>
            <a:endParaRPr lang="en-GB" dirty="0"/>
          </a:p>
        </p:txBody>
      </p:sp>
    </p:spTree>
    <p:extLst>
      <p:ext uri="{BB962C8B-B14F-4D97-AF65-F5344CB8AC3E}">
        <p14:creationId xmlns:p14="http://schemas.microsoft.com/office/powerpoint/2010/main" val="83234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BAC3C-FF95-DE2F-2D9F-C2938FD9ABD6}"/>
              </a:ext>
            </a:extLst>
          </p:cNvPr>
          <p:cNvSpPr>
            <a:spLocks noGrp="1"/>
          </p:cNvSpPr>
          <p:nvPr>
            <p:ph type="dt" sz="half" idx="10"/>
          </p:nvPr>
        </p:nvSpPr>
        <p:spPr>
          <a:xfrm>
            <a:off x="838200" y="6356350"/>
            <a:ext cx="2743200" cy="365125"/>
          </a:xfrm>
          <a:prstGeom prst="rect">
            <a:avLst/>
          </a:prstGeom>
        </p:spPr>
        <p:txBody>
          <a:bodyPr/>
          <a:lstStyle/>
          <a:p>
            <a:fld id="{77057F73-F52C-49DE-9DB0-0FE6F7C1C396}" type="datetimeFigureOut">
              <a:rPr lang="en-GB" smtClean="0"/>
              <a:t>16/10/2024</a:t>
            </a:fld>
            <a:endParaRPr lang="en-GB" dirty="0"/>
          </a:p>
        </p:txBody>
      </p:sp>
      <p:sp>
        <p:nvSpPr>
          <p:cNvPr id="3" name="Footer Placeholder 2">
            <a:extLst>
              <a:ext uri="{FF2B5EF4-FFF2-40B4-BE49-F238E27FC236}">
                <a16:creationId xmlns:a16="http://schemas.microsoft.com/office/drawing/2014/main" id="{91B248B6-6544-01FE-7942-3AA0F34F830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63600890-341A-F897-F126-7142587AD323}"/>
              </a:ext>
            </a:extLst>
          </p:cNvPr>
          <p:cNvSpPr>
            <a:spLocks noGrp="1"/>
          </p:cNvSpPr>
          <p:nvPr>
            <p:ph type="sldNum" sz="quarter" idx="12"/>
          </p:nvPr>
        </p:nvSpPr>
        <p:spPr>
          <a:xfrm>
            <a:off x="8610600" y="6356350"/>
            <a:ext cx="2743200" cy="365125"/>
          </a:xfrm>
          <a:prstGeom prst="rect">
            <a:avLst/>
          </a:prstGeom>
        </p:spPr>
        <p:txBody>
          <a:bodyPr/>
          <a:lstStyle/>
          <a:p>
            <a:fld id="{ADF2D6A5-3DA0-4DE3-B26F-0DCB04B0E846}" type="slidenum">
              <a:rPr lang="en-GB" smtClean="0"/>
              <a:t>‹N°›</a:t>
            </a:fld>
            <a:endParaRPr lang="en-GB" dirty="0"/>
          </a:p>
        </p:txBody>
      </p:sp>
    </p:spTree>
    <p:extLst>
      <p:ext uri="{BB962C8B-B14F-4D97-AF65-F5344CB8AC3E}">
        <p14:creationId xmlns:p14="http://schemas.microsoft.com/office/powerpoint/2010/main" val="310471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AE10-DA0B-D86C-13E1-86B55E54F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B974E9-DC52-106F-F3DE-6A11BBA77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0202DB-4C78-9BAA-1B71-A57A744E6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F8B24-254A-DA76-2F5C-E211109DBAB0}"/>
              </a:ext>
            </a:extLst>
          </p:cNvPr>
          <p:cNvSpPr>
            <a:spLocks noGrp="1"/>
          </p:cNvSpPr>
          <p:nvPr>
            <p:ph type="dt" sz="half" idx="10"/>
          </p:nvPr>
        </p:nvSpPr>
        <p:spPr>
          <a:xfrm>
            <a:off x="838200" y="6356350"/>
            <a:ext cx="2743200" cy="365125"/>
          </a:xfrm>
          <a:prstGeom prst="rect">
            <a:avLst/>
          </a:prstGeom>
        </p:spPr>
        <p:txBody>
          <a:bodyPr/>
          <a:lstStyle/>
          <a:p>
            <a:fld id="{77057F73-F52C-49DE-9DB0-0FE6F7C1C396}" type="datetimeFigureOut">
              <a:rPr lang="en-GB" smtClean="0"/>
              <a:t>16/10/2024</a:t>
            </a:fld>
            <a:endParaRPr lang="en-GB" dirty="0"/>
          </a:p>
        </p:txBody>
      </p:sp>
      <p:sp>
        <p:nvSpPr>
          <p:cNvPr id="6" name="Footer Placeholder 5">
            <a:extLst>
              <a:ext uri="{FF2B5EF4-FFF2-40B4-BE49-F238E27FC236}">
                <a16:creationId xmlns:a16="http://schemas.microsoft.com/office/drawing/2014/main" id="{7259A6C0-7380-DD32-6BF1-DE35A24045A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9631512A-4638-F4B8-2469-20B72F9B3E31}"/>
              </a:ext>
            </a:extLst>
          </p:cNvPr>
          <p:cNvSpPr>
            <a:spLocks noGrp="1"/>
          </p:cNvSpPr>
          <p:nvPr>
            <p:ph type="sldNum" sz="quarter" idx="12"/>
          </p:nvPr>
        </p:nvSpPr>
        <p:spPr>
          <a:xfrm>
            <a:off x="8610600" y="6356350"/>
            <a:ext cx="2743200" cy="365125"/>
          </a:xfrm>
          <a:prstGeom prst="rect">
            <a:avLst/>
          </a:prstGeom>
        </p:spPr>
        <p:txBody>
          <a:bodyPr/>
          <a:lstStyle/>
          <a:p>
            <a:fld id="{ADF2D6A5-3DA0-4DE3-B26F-0DCB04B0E846}" type="slidenum">
              <a:rPr lang="en-GB" smtClean="0"/>
              <a:t>‹N°›</a:t>
            </a:fld>
            <a:endParaRPr lang="en-GB" dirty="0"/>
          </a:p>
        </p:txBody>
      </p:sp>
    </p:spTree>
    <p:extLst>
      <p:ext uri="{BB962C8B-B14F-4D97-AF65-F5344CB8AC3E}">
        <p14:creationId xmlns:p14="http://schemas.microsoft.com/office/powerpoint/2010/main" val="35957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D2E7-0C7F-43DE-296E-E1222723D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16A62D-6CA6-1D09-F503-F492E9E0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4F17B28-8BD8-4B89-A7B4-3FD977863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C96BAB-60FD-4E10-4C2D-9389E8960B4C}"/>
              </a:ext>
            </a:extLst>
          </p:cNvPr>
          <p:cNvSpPr>
            <a:spLocks noGrp="1"/>
          </p:cNvSpPr>
          <p:nvPr>
            <p:ph type="dt" sz="half" idx="10"/>
          </p:nvPr>
        </p:nvSpPr>
        <p:spPr>
          <a:xfrm>
            <a:off x="838200" y="6356350"/>
            <a:ext cx="2743200" cy="365125"/>
          </a:xfrm>
          <a:prstGeom prst="rect">
            <a:avLst/>
          </a:prstGeom>
        </p:spPr>
        <p:txBody>
          <a:bodyPr/>
          <a:lstStyle/>
          <a:p>
            <a:fld id="{77057F73-F52C-49DE-9DB0-0FE6F7C1C396}" type="datetimeFigureOut">
              <a:rPr lang="en-GB" smtClean="0"/>
              <a:t>16/10/2024</a:t>
            </a:fld>
            <a:endParaRPr lang="en-GB" dirty="0"/>
          </a:p>
        </p:txBody>
      </p:sp>
      <p:sp>
        <p:nvSpPr>
          <p:cNvPr id="6" name="Footer Placeholder 5">
            <a:extLst>
              <a:ext uri="{FF2B5EF4-FFF2-40B4-BE49-F238E27FC236}">
                <a16:creationId xmlns:a16="http://schemas.microsoft.com/office/drawing/2014/main" id="{1B8624BB-64F9-7FE8-9B6E-CD69FF3D444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9C322125-79E2-7F34-B4CA-9BAC05AFCDDA}"/>
              </a:ext>
            </a:extLst>
          </p:cNvPr>
          <p:cNvSpPr>
            <a:spLocks noGrp="1"/>
          </p:cNvSpPr>
          <p:nvPr>
            <p:ph type="sldNum" sz="quarter" idx="12"/>
          </p:nvPr>
        </p:nvSpPr>
        <p:spPr>
          <a:xfrm>
            <a:off x="8610600" y="6356350"/>
            <a:ext cx="2743200" cy="365125"/>
          </a:xfrm>
          <a:prstGeom prst="rect">
            <a:avLst/>
          </a:prstGeom>
        </p:spPr>
        <p:txBody>
          <a:bodyPr/>
          <a:lstStyle/>
          <a:p>
            <a:fld id="{ADF2D6A5-3DA0-4DE3-B26F-0DCB04B0E846}" type="slidenum">
              <a:rPr lang="en-GB" smtClean="0"/>
              <a:t>‹N°›</a:t>
            </a:fld>
            <a:endParaRPr lang="en-GB" dirty="0"/>
          </a:p>
        </p:txBody>
      </p:sp>
    </p:spTree>
    <p:extLst>
      <p:ext uri="{BB962C8B-B14F-4D97-AF65-F5344CB8AC3E}">
        <p14:creationId xmlns:p14="http://schemas.microsoft.com/office/powerpoint/2010/main" val="419251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9FF68-EF4C-700A-6B79-C87E16CEE061}"/>
              </a:ext>
            </a:extLst>
          </p:cNvPr>
          <p:cNvSpPr>
            <a:spLocks noGrp="1"/>
          </p:cNvSpPr>
          <p:nvPr>
            <p:ph type="title"/>
          </p:nvPr>
        </p:nvSpPr>
        <p:spPr>
          <a:xfrm>
            <a:off x="104954" y="28696"/>
            <a:ext cx="11980653" cy="57515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A80B89-7BCA-7F6A-A593-5E32FD1E6C89}"/>
              </a:ext>
            </a:extLst>
          </p:cNvPr>
          <p:cNvSpPr>
            <a:spLocks noGrp="1"/>
          </p:cNvSpPr>
          <p:nvPr>
            <p:ph type="body" idx="1"/>
          </p:nvPr>
        </p:nvSpPr>
        <p:spPr>
          <a:xfrm>
            <a:off x="104953" y="712817"/>
            <a:ext cx="11980653" cy="59640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51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4A9A-408B-0BFB-0F72-5B663606E0AA}"/>
              </a:ext>
            </a:extLst>
          </p:cNvPr>
          <p:cNvSpPr>
            <a:spLocks noGrp="1"/>
          </p:cNvSpPr>
          <p:nvPr>
            <p:ph type="ctrTitle"/>
          </p:nvPr>
        </p:nvSpPr>
        <p:spPr>
          <a:xfrm>
            <a:off x="78377" y="84909"/>
            <a:ext cx="7160623" cy="3895317"/>
          </a:xfrm>
        </p:spPr>
        <p:txBody>
          <a:bodyPr>
            <a:normAutofit/>
          </a:bodyPr>
          <a:lstStyle/>
          <a:p>
            <a:pPr algn="l"/>
            <a:r>
              <a:rPr lang="en-GB" sz="3600" dirty="0">
                <a:effectLst/>
                <a:latin typeface="Aptos" panose="020B0004020202020204" pitchFamily="34" charset="0"/>
                <a:ea typeface="Times New Roman" panose="02020603050405020304" pitchFamily="18" charset="0"/>
                <a:cs typeface="Times New Roman" panose="02020603050405020304" pitchFamily="18" charset="0"/>
              </a:rPr>
              <a:t>Pronouns in bio: A site of empowerment, validation, struggle, performance, distraction, and corporate rainbow washing?</a:t>
            </a:r>
            <a:endParaRPr lang="en-GB" sz="3600" dirty="0"/>
          </a:p>
        </p:txBody>
      </p:sp>
      <p:sp>
        <p:nvSpPr>
          <p:cNvPr id="3" name="Subtitle 2">
            <a:extLst>
              <a:ext uri="{FF2B5EF4-FFF2-40B4-BE49-F238E27FC236}">
                <a16:creationId xmlns:a16="http://schemas.microsoft.com/office/drawing/2014/main" id="{848FB9C1-CD61-02EE-2E35-65CBEED30617}"/>
              </a:ext>
            </a:extLst>
          </p:cNvPr>
          <p:cNvSpPr>
            <a:spLocks noGrp="1"/>
          </p:cNvSpPr>
          <p:nvPr>
            <p:ph type="subTitle" idx="1"/>
          </p:nvPr>
        </p:nvSpPr>
        <p:spPr>
          <a:xfrm>
            <a:off x="156755" y="5117329"/>
            <a:ext cx="9144000" cy="1655762"/>
          </a:xfrm>
        </p:spPr>
        <p:txBody>
          <a:bodyPr/>
          <a:lstStyle/>
          <a:p>
            <a:pPr algn="l"/>
            <a:r>
              <a:rPr lang="en-GB" sz="2400" dirty="0"/>
              <a:t>Dr Laura L. Paterson</a:t>
            </a:r>
          </a:p>
          <a:p>
            <a:pPr algn="l"/>
            <a:r>
              <a:rPr lang="en-GB" sz="2400" dirty="0"/>
              <a:t>The Open University, UK</a:t>
            </a:r>
          </a:p>
          <a:p>
            <a:pPr algn="l"/>
            <a:r>
              <a:rPr lang="en-GB" sz="2400" dirty="0"/>
              <a:t>laura.paterson@open.ac.uk</a:t>
            </a:r>
          </a:p>
          <a:p>
            <a:endParaRPr lang="en-GB" dirty="0"/>
          </a:p>
        </p:txBody>
      </p:sp>
      <p:pic>
        <p:nvPicPr>
          <p:cNvPr id="4" name="Picture 2" descr="WILLED LGBTQ Pronouns Cute Cat Pin - She They/He Him/They Them/She Her/He They Gender Identity Bulk Pins for Pride Parade, Daily Wear, Lapel, Hat, Backpack">
            <a:extLst>
              <a:ext uri="{FF2B5EF4-FFF2-40B4-BE49-F238E27FC236}">
                <a16:creationId xmlns:a16="http://schemas.microsoft.com/office/drawing/2014/main" id="{73255748-935B-CF06-8D9D-546DB8ECE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3"/>
          <a:stretch/>
        </p:blipFill>
        <p:spPr bwMode="auto">
          <a:xfrm>
            <a:off x="7357461" y="469611"/>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98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The effort of shifting a world view</a:t>
            </a:r>
          </a:p>
        </p:txBody>
      </p:sp>
      <p:pic>
        <p:nvPicPr>
          <p:cNvPr id="6146" name="Picture 2" descr="No Big Deal Campaign Badge">
            <a:extLst>
              <a:ext uri="{FF2B5EF4-FFF2-40B4-BE49-F238E27FC236}">
                <a16:creationId xmlns:a16="http://schemas.microsoft.com/office/drawing/2014/main" id="{346FD9A2-30A1-2CCB-0723-8D5B43892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89" y="3293736"/>
            <a:ext cx="3724586" cy="3360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1D1491B-4A8B-FA5A-BB44-14E57EBDFB8F}"/>
              </a:ext>
            </a:extLst>
          </p:cNvPr>
          <p:cNvPicPr>
            <a:picLocks noChangeAspect="1"/>
          </p:cNvPicPr>
          <p:nvPr/>
        </p:nvPicPr>
        <p:blipFill>
          <a:blip r:embed="rId3"/>
          <a:stretch>
            <a:fillRect/>
          </a:stretch>
        </p:blipFill>
        <p:spPr>
          <a:xfrm>
            <a:off x="7543489" y="751659"/>
            <a:ext cx="4458322" cy="5734850"/>
          </a:xfrm>
          <a:prstGeom prst="rect">
            <a:avLst/>
          </a:prstGeom>
        </p:spPr>
      </p:pic>
      <p:sp>
        <p:nvSpPr>
          <p:cNvPr id="6" name="Content Placeholder 2">
            <a:extLst>
              <a:ext uri="{FF2B5EF4-FFF2-40B4-BE49-F238E27FC236}">
                <a16:creationId xmlns:a16="http://schemas.microsoft.com/office/drawing/2014/main" id="{05764585-25C3-9055-2D27-50B33E390FA0}"/>
              </a:ext>
            </a:extLst>
          </p:cNvPr>
          <p:cNvSpPr>
            <a:spLocks noGrp="1"/>
          </p:cNvSpPr>
          <p:nvPr>
            <p:ph idx="1"/>
          </p:nvPr>
        </p:nvSpPr>
        <p:spPr>
          <a:xfrm>
            <a:off x="104953" y="1181099"/>
            <a:ext cx="7438536" cy="5495745"/>
          </a:xfrm>
        </p:spPr>
        <p:txBody>
          <a:bodyPr/>
          <a:lstStyle/>
          <a:p>
            <a:r>
              <a:rPr lang="en-GB" i="1" dirty="0"/>
              <a:t>Extra effort</a:t>
            </a:r>
            <a:r>
              <a:rPr lang="en-GB" dirty="0"/>
              <a:t>:</a:t>
            </a:r>
            <a:r>
              <a:rPr lang="en-GB" i="1" dirty="0"/>
              <a:t> </a:t>
            </a:r>
            <a:r>
              <a:rPr lang="en-GB" dirty="0"/>
              <a:t>labour that is felt to be unremarkable and justifiable by the subject’</a:t>
            </a:r>
          </a:p>
          <a:p>
            <a:r>
              <a:rPr lang="en-GB" i="1" dirty="0"/>
              <a:t>Excessive effort</a:t>
            </a:r>
            <a:r>
              <a:rPr lang="en-GB" dirty="0"/>
              <a:t>: labour that is felt to be remarkable and unjustifiable by the subject</a:t>
            </a:r>
            <a:br>
              <a:rPr lang="en-GB" dirty="0"/>
            </a:br>
            <a:r>
              <a:rPr lang="en-GB" dirty="0"/>
              <a:t>				(Airton 2018: 795)</a:t>
            </a:r>
            <a:endParaRPr lang="en-GB" i="1" dirty="0"/>
          </a:p>
        </p:txBody>
      </p:sp>
    </p:spTree>
    <p:extLst>
      <p:ext uri="{BB962C8B-B14F-4D97-AF65-F5344CB8AC3E}">
        <p14:creationId xmlns:p14="http://schemas.microsoft.com/office/powerpoint/2010/main" val="71742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Points of authority</a:t>
            </a:r>
          </a:p>
        </p:txBody>
      </p:sp>
      <p:pic>
        <p:nvPicPr>
          <p:cNvPr id="7" name="Picture 6">
            <a:extLst>
              <a:ext uri="{FF2B5EF4-FFF2-40B4-BE49-F238E27FC236}">
                <a16:creationId xmlns:a16="http://schemas.microsoft.com/office/drawing/2014/main" id="{420DB991-A05D-9008-2926-5B7BC16166DC}"/>
              </a:ext>
            </a:extLst>
          </p:cNvPr>
          <p:cNvPicPr>
            <a:picLocks noChangeAspect="1"/>
          </p:cNvPicPr>
          <p:nvPr/>
        </p:nvPicPr>
        <p:blipFill rotWithShape="1">
          <a:blip r:embed="rId2"/>
          <a:srcRect t="73685"/>
          <a:stretch/>
        </p:blipFill>
        <p:spPr>
          <a:xfrm>
            <a:off x="6095280" y="1571625"/>
            <a:ext cx="5990327" cy="2060002"/>
          </a:xfrm>
          <a:prstGeom prst="rect">
            <a:avLst/>
          </a:prstGeom>
        </p:spPr>
      </p:pic>
      <p:pic>
        <p:nvPicPr>
          <p:cNvPr id="9" name="Picture 8">
            <a:extLst>
              <a:ext uri="{FF2B5EF4-FFF2-40B4-BE49-F238E27FC236}">
                <a16:creationId xmlns:a16="http://schemas.microsoft.com/office/drawing/2014/main" id="{1AABB1E2-3438-C3CB-BE2C-1997FD775001}"/>
              </a:ext>
            </a:extLst>
          </p:cNvPr>
          <p:cNvPicPr>
            <a:picLocks noChangeAspect="1"/>
          </p:cNvPicPr>
          <p:nvPr/>
        </p:nvPicPr>
        <p:blipFill rotWithShape="1">
          <a:blip r:embed="rId2"/>
          <a:srcRect b="26315"/>
          <a:stretch/>
        </p:blipFill>
        <p:spPr>
          <a:xfrm>
            <a:off x="104953" y="904875"/>
            <a:ext cx="5990327" cy="5768375"/>
          </a:xfrm>
          <a:prstGeom prst="rect">
            <a:avLst/>
          </a:prstGeom>
        </p:spPr>
      </p:pic>
    </p:spTree>
    <p:extLst>
      <p:ext uri="{BB962C8B-B14F-4D97-AF65-F5344CB8AC3E}">
        <p14:creationId xmlns:p14="http://schemas.microsoft.com/office/powerpoint/2010/main" val="270031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Shifts in style guides</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normAutofit fontScale="92500" lnSpcReduction="10000"/>
          </a:bodyPr>
          <a:lstStyle/>
          <a:p>
            <a:r>
              <a:rPr lang="en-GB" dirty="0"/>
              <a:t>Language evolves over time, though this idea doesn’t always leave academic circles</a:t>
            </a:r>
          </a:p>
          <a:p>
            <a:pPr lvl="1"/>
            <a:r>
              <a:rPr lang="en-GB" dirty="0"/>
              <a:t>Lay linguistic arguments, especially appeals to ‘correct’ grammar, have been used to oppose the use of singular </a:t>
            </a:r>
            <a:r>
              <a:rPr lang="en-GB" i="1" dirty="0"/>
              <a:t>they</a:t>
            </a:r>
            <a:r>
              <a:rPr lang="en-GB" dirty="0"/>
              <a:t> and, to a lesser extent, to promote combined pronouns</a:t>
            </a:r>
          </a:p>
          <a:p>
            <a:pPr lvl="1"/>
            <a:r>
              <a:rPr lang="en-GB" dirty="0"/>
              <a:t>History has shown the outcome of such debates; singular </a:t>
            </a:r>
            <a:r>
              <a:rPr lang="en-GB" i="1" dirty="0"/>
              <a:t>they</a:t>
            </a:r>
            <a:r>
              <a:rPr lang="en-GB" dirty="0"/>
              <a:t> has a long history (Bodine, 1975; Paterson, 2014; Baron, 2021).</a:t>
            </a:r>
          </a:p>
          <a:p>
            <a:pPr lvl="1"/>
            <a:r>
              <a:rPr lang="en-GB" dirty="0"/>
              <a:t>Many style guides now endorse it</a:t>
            </a:r>
          </a:p>
          <a:p>
            <a:endParaRPr lang="en-GB" dirty="0"/>
          </a:p>
          <a:p>
            <a:r>
              <a:rPr lang="en-GB" dirty="0"/>
              <a:t>Non-binary pronouns are not a recent invention; Baron (2021) provides a chronology showing that epicene and neo-pronouns have a long history</a:t>
            </a:r>
          </a:p>
          <a:p>
            <a:pPr lvl="1"/>
            <a:r>
              <a:rPr lang="en-GB" dirty="0"/>
              <a:t>While non-binary </a:t>
            </a:r>
            <a:r>
              <a:rPr lang="en-GB" i="1" dirty="0"/>
              <a:t>they</a:t>
            </a:r>
            <a:r>
              <a:rPr lang="en-GB" dirty="0"/>
              <a:t> may still lag in official endorsements, notable authorities like Merriam-Webster now recognize it</a:t>
            </a:r>
          </a:p>
          <a:p>
            <a:pPr lvl="1"/>
            <a:r>
              <a:rPr lang="en-GB" dirty="0"/>
              <a:t>However, official endorsements from ‘language authorities’ won’t automatically change the opinions of those who defend their views with claims of grammatical correctness</a:t>
            </a:r>
          </a:p>
          <a:p>
            <a:pPr lvl="1"/>
            <a:endParaRPr lang="en-GB" dirty="0"/>
          </a:p>
          <a:p>
            <a:r>
              <a:rPr lang="en-GB" dirty="0"/>
              <a:t>We must remember that some individuals use grammar as a cover for expressing anti-LGBTQ+ and trans-exclusive ideologies</a:t>
            </a:r>
          </a:p>
        </p:txBody>
      </p:sp>
    </p:spTree>
    <p:extLst>
      <p:ext uri="{BB962C8B-B14F-4D97-AF65-F5344CB8AC3E}">
        <p14:creationId xmlns:p14="http://schemas.microsoft.com/office/powerpoint/2010/main" val="1126678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2853-E606-5AB4-37D4-4E1798EB97D0}"/>
              </a:ext>
            </a:extLst>
          </p:cNvPr>
          <p:cNvSpPr>
            <a:spLocks noGrp="1"/>
          </p:cNvSpPr>
          <p:nvPr>
            <p:ph type="title"/>
          </p:nvPr>
        </p:nvSpPr>
        <p:spPr/>
        <p:txBody>
          <a:bodyPr/>
          <a:lstStyle/>
          <a:p>
            <a:r>
              <a:rPr lang="en-GB" dirty="0"/>
              <a:t>Why have your pronouns in your(professional) bio?</a:t>
            </a:r>
          </a:p>
        </p:txBody>
      </p:sp>
    </p:spTree>
    <p:extLst>
      <p:ext uri="{BB962C8B-B14F-4D97-AF65-F5344CB8AC3E}">
        <p14:creationId xmlns:p14="http://schemas.microsoft.com/office/powerpoint/2010/main" val="1975915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Company policy</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normAutofit fontScale="92500" lnSpcReduction="10000"/>
          </a:bodyPr>
          <a:lstStyle/>
          <a:p>
            <a:r>
              <a:rPr lang="en-GB" dirty="0"/>
              <a:t>-Not every company has a specific policy on whether employees can or should put their pronouns in their bio</a:t>
            </a:r>
          </a:p>
          <a:p>
            <a:pPr lvl="1"/>
            <a:r>
              <a:rPr lang="en-GB" dirty="0"/>
              <a:t>Many companies have general guidelines about ‘gender-fair language’ and policies against prejudice or discrimination</a:t>
            </a:r>
          </a:p>
          <a:p>
            <a:pPr lvl="1"/>
            <a:r>
              <a:rPr lang="en-GB" dirty="0"/>
              <a:t>There may be a legal expectation for companies to ensure fair treatment of employees</a:t>
            </a:r>
          </a:p>
          <a:p>
            <a:endParaRPr lang="en-GB" dirty="0"/>
          </a:p>
          <a:p>
            <a:r>
              <a:rPr lang="en-GB" dirty="0"/>
              <a:t>Examples</a:t>
            </a:r>
          </a:p>
          <a:p>
            <a:pPr lvl="1"/>
            <a:r>
              <a:rPr lang="en-GB" dirty="0"/>
              <a:t>The Bank of England’s Trans Equality Policy (2021) mentions that deliberately using the wrong pronouns could result in disciplinary action, but it doesn’t address adding pronouns to bios</a:t>
            </a:r>
          </a:p>
          <a:p>
            <a:pPr lvl="1"/>
            <a:r>
              <a:rPr lang="en-GB" dirty="0"/>
              <a:t>Google’s U.S. policy on harassment, discrimination, and workplace conduct recognizes being transgender as a protected characteristic but makes no mention of pronouns</a:t>
            </a:r>
          </a:p>
          <a:p>
            <a:pPr lvl="1"/>
            <a:r>
              <a:rPr lang="en-GB" dirty="0"/>
              <a:t>Slater and Gordon (2022) offer advice on making pronouns visible, suggesting they be added to email signatures, profiles, or name badges, but emphasize that employers shouldn’t force this</a:t>
            </a:r>
          </a:p>
          <a:p>
            <a:endParaRPr lang="en-GB" dirty="0"/>
          </a:p>
          <a:p>
            <a:r>
              <a:rPr lang="en-GB" dirty="0"/>
              <a:t>While adding pronouns to one’s bio doesn’t seem to be enshrined in many corporate policies, there’s a clear trend of employees doing so, evidenced by media articles, legal blogs, and discussions on platforms like Reddit, Quora, and Mumsnet, etc.</a:t>
            </a:r>
          </a:p>
        </p:txBody>
      </p:sp>
    </p:spTree>
    <p:extLst>
      <p:ext uri="{BB962C8B-B14F-4D97-AF65-F5344CB8AC3E}">
        <p14:creationId xmlns:p14="http://schemas.microsoft.com/office/powerpoint/2010/main" val="389204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Pronoun visibility: meaning making in corporate contexts</a:t>
            </a:r>
          </a:p>
        </p:txBody>
      </p:sp>
      <p:graphicFrame>
        <p:nvGraphicFramePr>
          <p:cNvPr id="4" name="Diagram 3">
            <a:extLst>
              <a:ext uri="{FF2B5EF4-FFF2-40B4-BE49-F238E27FC236}">
                <a16:creationId xmlns:a16="http://schemas.microsoft.com/office/drawing/2014/main" id="{350F16DD-496F-4B85-C9C4-54B62748D56C}"/>
              </a:ext>
            </a:extLst>
          </p:cNvPr>
          <p:cNvGraphicFramePr/>
          <p:nvPr>
            <p:extLst>
              <p:ext uri="{D42A27DB-BD31-4B8C-83A1-F6EECF244321}">
                <p14:modId xmlns:p14="http://schemas.microsoft.com/office/powerpoint/2010/main" val="1462342880"/>
              </p:ext>
            </p:extLst>
          </p:nvPr>
        </p:nvGraphicFramePr>
        <p:xfrm>
          <a:off x="277954" y="189411"/>
          <a:ext cx="11634651" cy="6479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74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A site of empowerment</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normAutofit fontScale="92500" lnSpcReduction="20000"/>
          </a:bodyPr>
          <a:lstStyle/>
          <a:p>
            <a:r>
              <a:rPr lang="en-GB" dirty="0"/>
              <a:t>Adding pronouns to a bio positions individuals as ‘the ultimate authority on their gender identity’ (Zimman, 2019: 147)</a:t>
            </a:r>
          </a:p>
          <a:p>
            <a:endParaRPr lang="en-GB" dirty="0"/>
          </a:p>
          <a:p>
            <a:r>
              <a:rPr lang="en-GB" dirty="0"/>
              <a:t>Behrensen (2024: 45) compares how Zoom and Facebook handled pronoun options:</a:t>
            </a:r>
          </a:p>
          <a:p>
            <a:pPr lvl="1"/>
            <a:r>
              <a:rPr lang="en-GB" dirty="0"/>
              <a:t>Zoom allows users to choose their own pronouns and decide who can see them, offering more agency</a:t>
            </a:r>
          </a:p>
          <a:p>
            <a:pPr lvl="1"/>
            <a:r>
              <a:rPr lang="en-GB" dirty="0"/>
              <a:t>Facebook, in contrast, provided a list of fifty options, which imposes choices rather than offering freedom</a:t>
            </a:r>
          </a:p>
          <a:p>
            <a:endParaRPr lang="en-GB" dirty="0"/>
          </a:p>
          <a:p>
            <a:r>
              <a:rPr lang="en-GB" dirty="0"/>
              <a:t>Who holds the power and what happens if someone's pronoun isn’t listed?</a:t>
            </a:r>
          </a:p>
          <a:p>
            <a:pPr lvl="1"/>
            <a:r>
              <a:rPr lang="en-GB" dirty="0"/>
              <a:t>Thus meso-level factors (corporate decisions about software) influence micro-level actions (individual pronoun choices)</a:t>
            </a:r>
          </a:p>
          <a:p>
            <a:endParaRPr lang="en-GB" dirty="0"/>
          </a:p>
          <a:p>
            <a:r>
              <a:rPr lang="en-GB" dirty="0"/>
              <a:t>Users should have full freedom to write in their own pronouns, rather than being restricted to options deemed ‘acceptable’ by a company</a:t>
            </a:r>
          </a:p>
          <a:p>
            <a:pPr lvl="1"/>
            <a:r>
              <a:rPr lang="en-GB" dirty="0"/>
              <a:t>However, allowing free choice also opens the possibility for individuals to use pronouns in their bios as a form of protest</a:t>
            </a:r>
          </a:p>
        </p:txBody>
      </p:sp>
    </p:spTree>
    <p:extLst>
      <p:ext uri="{BB962C8B-B14F-4D97-AF65-F5344CB8AC3E}">
        <p14:creationId xmlns:p14="http://schemas.microsoft.com/office/powerpoint/2010/main" val="411105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A site of validation</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lstStyle/>
          <a:p>
            <a:r>
              <a:rPr lang="en-GB" dirty="0"/>
              <a:t>Companies that facilitate the use of pronouns in bios are providing formal validation individuals are recognised (at least in terms of policy) </a:t>
            </a:r>
          </a:p>
          <a:p>
            <a:pPr lvl="1"/>
            <a:r>
              <a:rPr lang="en-GB" dirty="0"/>
              <a:t>At the micro level, this is good for an individual</a:t>
            </a:r>
          </a:p>
          <a:p>
            <a:pPr lvl="1"/>
            <a:r>
              <a:rPr lang="en-GB" dirty="0"/>
              <a:t>At the meso level, it suggests that a company is a safe place for LGBTQ+ individuals to work</a:t>
            </a:r>
          </a:p>
          <a:p>
            <a:pPr lvl="1"/>
            <a:r>
              <a:rPr lang="en-GB" dirty="0"/>
              <a:t>It allows the company to portray an inclusive image to the outside world</a:t>
            </a:r>
          </a:p>
          <a:p>
            <a:r>
              <a:rPr lang="en-GB" dirty="0"/>
              <a:t>What about our working environments?</a:t>
            </a:r>
          </a:p>
          <a:p>
            <a:endParaRPr lang="en-GB" dirty="0"/>
          </a:p>
        </p:txBody>
      </p:sp>
      <p:sp>
        <p:nvSpPr>
          <p:cNvPr id="5" name="TextBox 4">
            <a:extLst>
              <a:ext uri="{FF2B5EF4-FFF2-40B4-BE49-F238E27FC236}">
                <a16:creationId xmlns:a16="http://schemas.microsoft.com/office/drawing/2014/main" id="{84F344B3-4E73-683E-28A3-2B037493E26B}"/>
              </a:ext>
            </a:extLst>
          </p:cNvPr>
          <p:cNvSpPr txBox="1"/>
          <p:nvPr/>
        </p:nvSpPr>
        <p:spPr>
          <a:xfrm>
            <a:off x="611777" y="3694831"/>
            <a:ext cx="9951720" cy="2612254"/>
          </a:xfrm>
          <a:prstGeom prst="rect">
            <a:avLst/>
          </a:prstGeom>
          <a:noFill/>
        </p:spPr>
        <p:txBody>
          <a:bodyPr wrap="square">
            <a:spAutoFit/>
          </a:bodyPr>
          <a:lstStyle/>
          <a:p>
            <a:pPr marL="342900" lvl="0" indent="-342900">
              <a:lnSpc>
                <a:spcPct val="107000"/>
              </a:lnSpc>
              <a:buFont typeface="+mj-lt"/>
              <a:buAutoNum type="romanLcParenBoth"/>
            </a:pPr>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Having a lecturer who introduced themselves with their name and they/them pronouns during their first class, and proceeded to end each email with their pronouns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Both"/>
            </a:pPr>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I asked my tutor to respect my pronouns, and they said yes, I understand</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Both"/>
            </a:pPr>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Friends and Lecturers defending my pronouns when I’m not present. Lecturers checking with me about where is safe to use my pronouns etc.</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2971800" indent="228600">
              <a:lnSpc>
                <a:spcPct val="107000"/>
              </a:lnSpc>
              <a:spcAft>
                <a:spcPts val="800"/>
              </a:spcAft>
            </a:pPr>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(Benato, Fraser and White 2024: 705)</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972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A site of validation</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a:xfrm>
            <a:off x="104954" y="712817"/>
            <a:ext cx="5642704" cy="5964028"/>
          </a:xfrm>
          <a:solidFill>
            <a:schemeClr val="bg1">
              <a:lumMod val="95000"/>
            </a:schemeClr>
          </a:solidFill>
        </p:spPr>
        <p:txBody>
          <a:bodyPr>
            <a:normAutofit fontScale="62500" lnSpcReduction="20000"/>
          </a:bodyPr>
          <a:lstStyle/>
          <a:p>
            <a:pPr marL="0" indent="0">
              <a:lnSpc>
                <a:spcPct val="107000"/>
              </a:lnSpc>
              <a:spcAft>
                <a:spcPts val="800"/>
              </a:spcAft>
              <a:buNone/>
            </a:pPr>
            <a:r>
              <a:rPr lang="en-GB" sz="2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Example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I work at a pet food store franchised by a family consisting of two sisters and one of their partners. The two sisters owned a childhood education facility prior to the pet food store and went to teacher’s college. As a result, </a:t>
            </a:r>
            <a:r>
              <a:rPr lang="en-GB" sz="28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one of the sisters feels she can’t use my pronouns because in her mind, “they” is only a plural.</a:t>
            </a:r>
            <a:r>
              <a:rPr lang="en-GB" sz="2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latin typeface="Calibri" panose="020F0502020204030204" pitchFamily="34" charset="0"/>
                <a:ea typeface="Calibri" panose="020F0502020204030204" pitchFamily="34" charset="0"/>
                <a:cs typeface="Times New Roman" panose="02020603050405020304" pitchFamily="18" charset="0"/>
              </a:rPr>
              <a:t>I’m misgendered daily by customers, but since they don’t know me, it only makes me uncomfortable and not upset. When one of my bosses misgenders me and refuses to correct herself, it makes me feel frustrated, angry, and small. My usual go-to for correcting people is just to raise a hand and say “they” or “pronouns.” Most of the time it is received well with no backlash, but </a:t>
            </a:r>
            <a:r>
              <a:rPr lang="en-GB" sz="28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the one time I tried to correct one of my bosses, I was subjected to an aggressive rant on how she used to be a teacher and she doesn’t believe in using “they/them” for one person and if I won’t let her use “she/her” for me then I’ll have to make do with “he/him.”</a:t>
            </a:r>
            <a:r>
              <a:rPr lang="en-GB" sz="2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latin typeface="Calibri" panose="020F0502020204030204" pitchFamily="34" charset="0"/>
                <a:ea typeface="Calibri" panose="020F0502020204030204" pitchFamily="34" charset="0"/>
                <a:cs typeface="Times New Roman" panose="02020603050405020304" pitchFamily="18" charset="0"/>
              </a:rPr>
              <a:t>I haven’t tried to correct her again. With a few exceptions, my workplace is very accommodating. </a:t>
            </a:r>
            <a:r>
              <a:rPr lang="en-GB" sz="28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They let me wear my pronoun pin every day so that I have the chance to not be misgendered by our customers, and for that I am grateful</a:t>
            </a:r>
            <a:r>
              <a:rPr lang="en-GB" sz="2800" dirty="0">
                <a:effectLst/>
                <a:latin typeface="Calibri" panose="020F0502020204030204" pitchFamily="34" charset="0"/>
                <a:ea typeface="Calibri" panose="020F0502020204030204" pitchFamily="34" charset="0"/>
                <a:cs typeface="Times New Roman" panose="02020603050405020304" pitchFamily="18" charset="0"/>
              </a:rPr>
              <a:t>. 		(Val, they/them, Retta 2019)</a:t>
            </a:r>
          </a:p>
          <a:p>
            <a:pPr marL="0" indent="0">
              <a:buNone/>
            </a:pPr>
            <a:endParaRPr lang="en-GB" dirty="0"/>
          </a:p>
        </p:txBody>
      </p:sp>
      <p:sp>
        <p:nvSpPr>
          <p:cNvPr id="4" name="Content Placeholder 2">
            <a:extLst>
              <a:ext uri="{FF2B5EF4-FFF2-40B4-BE49-F238E27FC236}">
                <a16:creationId xmlns:a16="http://schemas.microsoft.com/office/drawing/2014/main" id="{7B31411A-0FCC-10BE-DD6E-9E5728457E75}"/>
              </a:ext>
            </a:extLst>
          </p:cNvPr>
          <p:cNvSpPr txBox="1">
            <a:spLocks/>
          </p:cNvSpPr>
          <p:nvPr/>
        </p:nvSpPr>
        <p:spPr>
          <a:xfrm>
            <a:off x="6222726" y="712817"/>
            <a:ext cx="5642704" cy="5964028"/>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 2:</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Thankfully, I don’t interact with many people in my role as a graphic designer, so it’s generally fine and my supervisors are great about it. But once, at an office holiday party, we went to a board game cafe and everyone thought to play Mafia. </a:t>
            </a:r>
            <a:r>
              <a:rPr lang="en-GB" sz="18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People kept referring to me with “she/her” pronouns, and by the end of the game I was nearly in tears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what was supposed to be a relaxing, fun work outing. I told them I wanted to sit out because I was being misgendered and </a:t>
            </a:r>
            <a:r>
              <a:rPr lang="en-GB" sz="18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people apologized a lot.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One person kept asking me if I was okay, but did it in a way that honestly made it feel like it was about him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My supervisor sent me a private email apologizing and promising to do better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(Winnie, they/them, Retta 2019)</a:t>
            </a:r>
          </a:p>
        </p:txBody>
      </p:sp>
    </p:spTree>
    <p:extLst>
      <p:ext uri="{BB962C8B-B14F-4D97-AF65-F5344CB8AC3E}">
        <p14:creationId xmlns:p14="http://schemas.microsoft.com/office/powerpoint/2010/main" val="359087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A site of validation</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a:xfrm>
            <a:off x="104954" y="712817"/>
            <a:ext cx="5642704" cy="5964028"/>
          </a:xfrm>
          <a:solidFill>
            <a:schemeClr val="bg1">
              <a:lumMod val="95000"/>
            </a:schemeClr>
          </a:solidFill>
        </p:spPr>
        <p:txBody>
          <a:bodyPr>
            <a:normAutofit lnSpcReduction="10000"/>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 3:</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the most part, people were great. However, </a:t>
            </a:r>
            <a:r>
              <a:rPr lang="en-GB" sz="18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my boss constantly misgendered me, despite us having a really great conversation about my pronouns at the start of my time there.</a:t>
            </a: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My boss would mess up and sometimes self-correct, but it happened so often that at a certain point you start to ask yourself—what happened to our conversation?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Why am I not respected in my place of work? It makes me feel absolutely invisible and disrespected. When people misgender me it’s because they do not see me as I am—a non-binary person. They see me as my assigned gender at birth and are not putting in the effort to change how they perceive me</a:t>
            </a:r>
            <a:r>
              <a:rPr lang="en-GB" sz="18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It’s possible that because I’m an employee or co-worker people don’t find it necessary to make that level of effort, but what a shit way to be!</a:t>
            </a: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Maybe we won’t have any form of a relationship outside of this place of work, but I deserve respect.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(Imani they/them Retta 2019)</a:t>
            </a:r>
          </a:p>
        </p:txBody>
      </p:sp>
    </p:spTree>
    <p:extLst>
      <p:ext uri="{BB962C8B-B14F-4D97-AF65-F5344CB8AC3E}">
        <p14:creationId xmlns:p14="http://schemas.microsoft.com/office/powerpoint/2010/main" val="94960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design of flower petals in pastel">
            <a:extLst>
              <a:ext uri="{FF2B5EF4-FFF2-40B4-BE49-F238E27FC236}">
                <a16:creationId xmlns:a16="http://schemas.microsoft.com/office/drawing/2014/main" id="{7D710D63-9FC3-FF10-A053-D281FB48DB9E}"/>
              </a:ext>
            </a:extLst>
          </p:cNvPr>
          <p:cNvPicPr>
            <a:picLocks noGrp="1" noRot="1" noChangeAspect="1" noMove="1" noResize="1" noEditPoints="1" noAdjustHandles="1" noChangeArrowheads="1" noChangeShapeType="1" noCrop="1"/>
          </p:cNvPicPr>
          <p:nvPr/>
        </p:nvPicPr>
        <p:blipFill rotWithShape="1">
          <a:blip r:embed="rId2">
            <a:alphaModFix amt="60000"/>
          </a:blip>
          <a:srcRect t="14122"/>
          <a:stretch/>
        </p:blipFill>
        <p:spPr>
          <a:xfrm>
            <a:off x="0" y="783"/>
            <a:ext cx="12192000" cy="6858010"/>
          </a:xfrm>
          <a:prstGeom prst="rect">
            <a:avLst/>
          </a:prstGeom>
        </p:spPr>
      </p:pic>
      <p:pic>
        <p:nvPicPr>
          <p:cNvPr id="5" name="Picture 4">
            <a:extLst>
              <a:ext uri="{FF2B5EF4-FFF2-40B4-BE49-F238E27FC236}">
                <a16:creationId xmlns:a16="http://schemas.microsoft.com/office/drawing/2014/main" id="{B5D73BA7-E7A3-7062-D2BF-0C7D190C9A4D}"/>
              </a:ext>
            </a:extLst>
          </p:cNvPr>
          <p:cNvPicPr>
            <a:picLocks noChangeAspect="1"/>
          </p:cNvPicPr>
          <p:nvPr/>
        </p:nvPicPr>
        <p:blipFill>
          <a:blip r:embed="rId3"/>
          <a:stretch>
            <a:fillRect/>
          </a:stretch>
        </p:blipFill>
        <p:spPr>
          <a:xfrm>
            <a:off x="184679" y="288226"/>
            <a:ext cx="4356890" cy="6191794"/>
          </a:xfrm>
          <a:prstGeom prst="rect">
            <a:avLst/>
          </a:prstGeom>
        </p:spPr>
      </p:pic>
      <p:pic>
        <p:nvPicPr>
          <p:cNvPr id="7" name="Picture 6">
            <a:extLst>
              <a:ext uri="{FF2B5EF4-FFF2-40B4-BE49-F238E27FC236}">
                <a16:creationId xmlns:a16="http://schemas.microsoft.com/office/drawing/2014/main" id="{F72E84F5-AA6C-1AB4-417A-E88F8215A8A0}"/>
              </a:ext>
            </a:extLst>
          </p:cNvPr>
          <p:cNvPicPr>
            <a:picLocks noChangeAspect="1"/>
          </p:cNvPicPr>
          <p:nvPr/>
        </p:nvPicPr>
        <p:blipFill>
          <a:blip r:embed="rId4"/>
          <a:stretch>
            <a:fillRect/>
          </a:stretch>
        </p:blipFill>
        <p:spPr>
          <a:xfrm>
            <a:off x="7267414" y="4084321"/>
            <a:ext cx="4846600" cy="2695303"/>
          </a:xfrm>
          <a:prstGeom prst="rect">
            <a:avLst/>
          </a:prstGeom>
        </p:spPr>
      </p:pic>
      <p:sp>
        <p:nvSpPr>
          <p:cNvPr id="9" name="TextBox 8">
            <a:extLst>
              <a:ext uri="{FF2B5EF4-FFF2-40B4-BE49-F238E27FC236}">
                <a16:creationId xmlns:a16="http://schemas.microsoft.com/office/drawing/2014/main" id="{0CFFA30B-34A7-8F23-BBAE-AE6EFCE98B85}"/>
              </a:ext>
            </a:extLst>
          </p:cNvPr>
          <p:cNvSpPr txBox="1"/>
          <p:nvPr/>
        </p:nvSpPr>
        <p:spPr>
          <a:xfrm>
            <a:off x="8364199" y="5579295"/>
            <a:ext cx="2944655" cy="1200329"/>
          </a:xfrm>
          <a:prstGeom prst="rect">
            <a:avLst/>
          </a:prstGeom>
          <a:noFill/>
        </p:spPr>
        <p:txBody>
          <a:bodyPr wrap="square">
            <a:spAutoFit/>
          </a:bodyPr>
          <a:lstStyle/>
          <a:p>
            <a:pPr algn="ctr"/>
            <a:r>
              <a:rPr lang="en-GB" sz="1800" dirty="0">
                <a:latin typeface="+mn-lt"/>
              </a:rPr>
              <a:t>35 chapters</a:t>
            </a:r>
          </a:p>
          <a:p>
            <a:pPr algn="ctr"/>
            <a:r>
              <a:rPr lang="en-GB" dirty="0"/>
              <a:t>20+ Languages</a:t>
            </a:r>
            <a:endParaRPr lang="en-GB" sz="1800" dirty="0">
              <a:latin typeface="+mn-lt"/>
            </a:endParaRPr>
          </a:p>
          <a:p>
            <a:pPr algn="ctr"/>
            <a:r>
              <a:rPr lang="en-GB" dirty="0"/>
              <a:t>54 scholars (all career stages)</a:t>
            </a:r>
          </a:p>
          <a:p>
            <a:pPr algn="ctr"/>
            <a:r>
              <a:rPr lang="en-GB" dirty="0"/>
              <a:t>17 different countries</a:t>
            </a:r>
          </a:p>
        </p:txBody>
      </p:sp>
      <p:sp>
        <p:nvSpPr>
          <p:cNvPr id="6" name="TextBox 5">
            <a:extLst>
              <a:ext uri="{FF2B5EF4-FFF2-40B4-BE49-F238E27FC236}">
                <a16:creationId xmlns:a16="http://schemas.microsoft.com/office/drawing/2014/main" id="{40FB66EB-9569-D168-783C-9CE5811C7FE1}"/>
              </a:ext>
            </a:extLst>
          </p:cNvPr>
          <p:cNvSpPr txBox="1"/>
          <p:nvPr/>
        </p:nvSpPr>
        <p:spPr>
          <a:xfrm>
            <a:off x="4661809" y="4851076"/>
            <a:ext cx="3624404" cy="1569660"/>
          </a:xfrm>
          <a:prstGeom prst="rect">
            <a:avLst/>
          </a:prstGeom>
          <a:noFill/>
        </p:spPr>
        <p:txBody>
          <a:bodyPr wrap="square">
            <a:spAutoFit/>
          </a:bodyPr>
          <a:lstStyle/>
          <a:p>
            <a:r>
              <a:rPr lang="en-GB" sz="1600" dirty="0">
                <a:latin typeface="+mn-lt"/>
              </a:rPr>
              <a:t>Part 1: History and change</a:t>
            </a:r>
          </a:p>
          <a:p>
            <a:r>
              <a:rPr lang="en-GB" sz="1600" dirty="0">
                <a:latin typeface="+mn-lt"/>
              </a:rPr>
              <a:t>Part 2: Processing and categorisation</a:t>
            </a:r>
          </a:p>
          <a:p>
            <a:r>
              <a:rPr lang="en-GB" sz="1600" dirty="0">
                <a:latin typeface="+mn-lt"/>
              </a:rPr>
              <a:t>Part 3: Acquisition and language learning</a:t>
            </a:r>
          </a:p>
          <a:p>
            <a:r>
              <a:rPr lang="en-GB" sz="1600" dirty="0">
                <a:latin typeface="+mn-lt"/>
              </a:rPr>
              <a:t>Part 4: Making pronouns personal</a:t>
            </a:r>
          </a:p>
          <a:p>
            <a:r>
              <a:rPr lang="en-GB" sz="1600" dirty="0">
                <a:latin typeface="+mn-lt"/>
              </a:rPr>
              <a:t>Part 5: Power and politics</a:t>
            </a:r>
          </a:p>
          <a:p>
            <a:r>
              <a:rPr lang="en-GB" sz="1600" dirty="0">
                <a:latin typeface="+mn-lt"/>
              </a:rPr>
              <a:t>Part 6: Gendered pronouns and beyond</a:t>
            </a:r>
            <a:endParaRPr lang="en-GB" sz="1600" dirty="0"/>
          </a:p>
        </p:txBody>
      </p:sp>
      <p:sp>
        <p:nvSpPr>
          <p:cNvPr id="11" name="TextBox 10">
            <a:extLst>
              <a:ext uri="{FF2B5EF4-FFF2-40B4-BE49-F238E27FC236}">
                <a16:creationId xmlns:a16="http://schemas.microsoft.com/office/drawing/2014/main" id="{3329CCDA-EC25-4388-378A-21B1EBFBBE30}"/>
              </a:ext>
            </a:extLst>
          </p:cNvPr>
          <p:cNvSpPr txBox="1"/>
          <p:nvPr/>
        </p:nvSpPr>
        <p:spPr>
          <a:xfrm>
            <a:off x="4672901" y="833658"/>
            <a:ext cx="7387766" cy="3293209"/>
          </a:xfrm>
          <a:prstGeom prst="rect">
            <a:avLst/>
          </a:prstGeom>
          <a:noFill/>
        </p:spPr>
        <p:txBody>
          <a:bodyPr wrap="square">
            <a:spAutoFit/>
          </a:bodyPr>
          <a:lstStyle/>
          <a:p>
            <a:r>
              <a:rPr lang="en-GB" sz="1600" b="0" i="0" dirty="0">
                <a:effectLst/>
              </a:rPr>
              <a:t>This volume provides the first state-of-the-art overview of research on pronouns in the 21st century. With its dedicated sections on grammar, history, and change, language learning/acquisition, cognition and comprehension, power, politics, and identity, </a:t>
            </a:r>
            <a:r>
              <a:rPr lang="en-GB" sz="1600" b="0" i="1" dirty="0">
                <a:effectLst/>
              </a:rPr>
              <a:t>The Routledge Handbook of Pronouns </a:t>
            </a:r>
            <a:r>
              <a:rPr lang="en-GB" sz="1600" b="0" i="0" dirty="0">
                <a:effectLst/>
              </a:rPr>
              <a:t>shows that contemporary interest in pronouns and gender represents just the tip of the iceberg.</a:t>
            </a:r>
          </a:p>
          <a:p>
            <a:endParaRPr lang="en-GB" sz="1600" b="0" i="0" dirty="0">
              <a:effectLst/>
            </a:endParaRPr>
          </a:p>
          <a:p>
            <a:r>
              <a:rPr lang="en-GB" sz="1600" b="0" i="0" dirty="0">
                <a:effectLst/>
              </a:rPr>
              <a:t>A transdisciplinary collection of experts discuss the global history of different pronoun systems, synthesize the literature, and contextualize the salient issues and current debates shaping research on pronouns across different spheres and via different theoretical-methodological traditions. The </a:t>
            </a:r>
            <a:r>
              <a:rPr lang="en-GB" sz="1600" b="0" i="1" dirty="0">
                <a:effectLst/>
              </a:rPr>
              <a:t>Handbook</a:t>
            </a:r>
            <a:r>
              <a:rPr lang="en-GB" sz="1600" b="0" i="0" dirty="0">
                <a:effectLst/>
              </a:rPr>
              <a:t> is designed to encourage readers to engage with a range of perspectives from within and beyond their immediate areas of interest, with the ultimate aim of shaping the future trajectory of interdisciplinary, multilingual research on pronouns.</a:t>
            </a:r>
          </a:p>
        </p:txBody>
      </p:sp>
      <p:sp>
        <p:nvSpPr>
          <p:cNvPr id="12" name="TextBox 11">
            <a:extLst>
              <a:ext uri="{FF2B5EF4-FFF2-40B4-BE49-F238E27FC236}">
                <a16:creationId xmlns:a16="http://schemas.microsoft.com/office/drawing/2014/main" id="{9AD157D2-D03B-DC34-75F4-37AAAC28687F}"/>
              </a:ext>
            </a:extLst>
          </p:cNvPr>
          <p:cNvSpPr txBox="1"/>
          <p:nvPr/>
        </p:nvSpPr>
        <p:spPr>
          <a:xfrm>
            <a:off x="4726248" y="355670"/>
            <a:ext cx="7187078" cy="461665"/>
          </a:xfrm>
          <a:prstGeom prst="rect">
            <a:avLst/>
          </a:prstGeom>
          <a:solidFill>
            <a:srgbClr val="AF21AC">
              <a:alpha val="35686"/>
            </a:srgbClr>
          </a:solidFill>
          <a:effectLst>
            <a:softEdge rad="12700"/>
          </a:effectLst>
        </p:spPr>
        <p:txBody>
          <a:bodyPr wrap="square">
            <a:spAutoFit/>
          </a:bodyPr>
          <a:lstStyle/>
          <a:p>
            <a:pPr algn="ctr"/>
            <a:r>
              <a:rPr lang="en-GB" sz="2400" dirty="0">
                <a:latin typeface="+mn-lt"/>
              </a:rPr>
              <a:t>THE ROUTLEDGE HANDBOOK OF PRONOUNS</a:t>
            </a:r>
            <a:endParaRPr lang="en-GB" sz="2400" dirty="0"/>
          </a:p>
        </p:txBody>
      </p:sp>
    </p:spTree>
    <p:extLst>
      <p:ext uri="{BB962C8B-B14F-4D97-AF65-F5344CB8AC3E}">
        <p14:creationId xmlns:p14="http://schemas.microsoft.com/office/powerpoint/2010/main" val="3335987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A site of struggle</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a:xfrm>
            <a:off x="104954" y="712817"/>
            <a:ext cx="5642704" cy="2509354"/>
          </a:xfrm>
          <a:solidFill>
            <a:schemeClr val="bg1">
              <a:lumMod val="95000"/>
            </a:schemeClr>
          </a:solidFill>
        </p:spPr>
        <p:txBody>
          <a:bodyPr>
            <a:norm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 4: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Help! I have a new company manager who is asking for everyone's pronouns to be put in their email signature. I like my job and don't want to make a fuss but also don't want to provide them. do you have any ideas how I can politely decline? This is his 3rd email this month. 			(r/JordanPeterson, Reddit 2022)</a:t>
            </a:r>
          </a:p>
        </p:txBody>
      </p:sp>
      <p:sp>
        <p:nvSpPr>
          <p:cNvPr id="4" name="Content Placeholder 2">
            <a:extLst>
              <a:ext uri="{FF2B5EF4-FFF2-40B4-BE49-F238E27FC236}">
                <a16:creationId xmlns:a16="http://schemas.microsoft.com/office/drawing/2014/main" id="{7B31411A-0FCC-10BE-DD6E-9E5728457E75}"/>
              </a:ext>
            </a:extLst>
          </p:cNvPr>
          <p:cNvSpPr txBox="1">
            <a:spLocks/>
          </p:cNvSpPr>
          <p:nvPr/>
        </p:nvSpPr>
        <p:spPr>
          <a:xfrm>
            <a:off x="6222726" y="712817"/>
            <a:ext cx="5642704" cy="5964028"/>
          </a:xfrm>
          <a:prstGeom prst="rect">
            <a:avLst/>
          </a:prstGeom>
          <a:solidFill>
            <a:schemeClr val="bg1">
              <a:lumMod val="95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 5:</a:t>
            </a:r>
          </a:p>
          <a:p>
            <a:pPr marL="0" indent="0">
              <a:lnSpc>
                <a:spcPct val="110000"/>
              </a:lnSpc>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Mandatory pronouns on work email signature 146 replies</a:t>
            </a:r>
          </a:p>
          <a:p>
            <a:pPr marL="0" indent="0">
              <a:lnSpc>
                <a:spcPct val="110000"/>
              </a:lnSpc>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Morning all</a:t>
            </a:r>
          </a:p>
          <a:p>
            <a:pPr marL="0" indent="0">
              <a:lnSpc>
                <a:spcPct val="110000"/>
              </a:lnSpc>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Can one of you ladies point me in the right direction of the wording I can use to fight against this? I do remember seeing links but just a quick reference will be appreciated</a:t>
            </a:r>
          </a:p>
          <a:p>
            <a:pPr marL="0" indent="0">
              <a:lnSpc>
                <a:spcPct val="110000"/>
              </a:lnSpc>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Basically my very laid back non political company is as taken over last year by a huge US corp and since then very bit of training is revolved around DEI and being told the ‘correct’ way to think. Email pronouns were rolled out on a voluntary basis with the vast majority of the UK based staff not partaking. This hasn’t gone down well with the big cheeses in the US and they’re bringing in an AI email tool where pronouns are a mandatory field.</a:t>
            </a:r>
          </a:p>
          <a:p>
            <a:pPr marL="0" indent="0">
              <a:lnSpc>
                <a:spcPct val="110000"/>
              </a:lnSpc>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this is </a:t>
            </a:r>
            <a:r>
              <a:rPr lang="en-GB" sz="18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 fight I’m prepared to take on and my entire team feel the same - none of us want this nonsense. So just really looking for wording to use to put on a team pushback against this unnecessary compelled crap.</a:t>
            </a:r>
          </a:p>
          <a:p>
            <a:pPr marL="0" indent="0">
              <a:lnSpc>
                <a:spcPct val="110000"/>
              </a:lnSpc>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Any links/wording/examples to quote would be very much appreciated - this really is a hill we’re all ready to die on. Thank you </a:t>
            </a:r>
          </a:p>
          <a:p>
            <a:pPr marL="0" indent="0">
              <a:lnSpc>
                <a:spcPct val="110000"/>
              </a:lnSpc>
              <a:spcBef>
                <a:spcPts val="0"/>
              </a:spcBef>
              <a:buNone/>
            </a:pP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(Feminism: Sex and gender discussions, Mumsnet 2024)</a:t>
            </a:r>
          </a:p>
        </p:txBody>
      </p:sp>
      <p:sp>
        <p:nvSpPr>
          <p:cNvPr id="5" name="Content Placeholder 2">
            <a:extLst>
              <a:ext uri="{FF2B5EF4-FFF2-40B4-BE49-F238E27FC236}">
                <a16:creationId xmlns:a16="http://schemas.microsoft.com/office/drawing/2014/main" id="{36C59F52-D95C-330C-1D6A-D0384C2C9BE4}"/>
              </a:ext>
            </a:extLst>
          </p:cNvPr>
          <p:cNvSpPr txBox="1">
            <a:spLocks/>
          </p:cNvSpPr>
          <p:nvPr/>
        </p:nvSpPr>
        <p:spPr>
          <a:xfrm>
            <a:off x="104954" y="3428999"/>
            <a:ext cx="5864322" cy="3247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Who is positioned as struggling?</a:t>
            </a:r>
          </a:p>
          <a:p>
            <a:pPr lvl="1"/>
            <a:r>
              <a:rPr lang="en-GB" dirty="0"/>
              <a:t>Those who want their pronouns visible</a:t>
            </a:r>
          </a:p>
          <a:p>
            <a:pPr lvl="1"/>
            <a:r>
              <a:rPr lang="en-GB" dirty="0"/>
              <a:t>Those who don’t want to provide pronouns</a:t>
            </a:r>
          </a:p>
          <a:p>
            <a:pPr lvl="1"/>
            <a:r>
              <a:rPr lang="en-GB" dirty="0"/>
              <a:t>Those who don’t want to acknowledge others’ pronouns</a:t>
            </a:r>
          </a:p>
          <a:p>
            <a:r>
              <a:rPr lang="en-GB" dirty="0"/>
              <a:t>Opposition as victimhood (Turner et al. 2018)</a:t>
            </a:r>
          </a:p>
        </p:txBody>
      </p:sp>
    </p:spTree>
    <p:extLst>
      <p:ext uri="{BB962C8B-B14F-4D97-AF65-F5344CB8AC3E}">
        <p14:creationId xmlns:p14="http://schemas.microsoft.com/office/powerpoint/2010/main" val="250213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Out woking to avoid policy</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a:xfrm>
            <a:off x="104954" y="712817"/>
            <a:ext cx="5642704" cy="2892532"/>
          </a:xfrm>
          <a:solidFill>
            <a:schemeClr val="bg1">
              <a:lumMod val="95000"/>
            </a:schemeClr>
          </a:solidFill>
        </p:spPr>
        <p:txBody>
          <a:bodyPr>
            <a:norm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 6:</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cant link it as in a rush but the Yogyakarta Principles which is THE transgender rights document says in no 6 or 16 that this should not happen as it outs people who may not be ready. You can search on here for previous discussions. Basically, you outwoke them by showing they are being transphobic. Worked beautifully for me </a:t>
            </a: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(Feminism: Sex and gender discussions, Mumsnet 2024)</a:t>
            </a:r>
          </a:p>
        </p:txBody>
      </p:sp>
      <p:sp>
        <p:nvSpPr>
          <p:cNvPr id="4" name="Content Placeholder 2">
            <a:extLst>
              <a:ext uri="{FF2B5EF4-FFF2-40B4-BE49-F238E27FC236}">
                <a16:creationId xmlns:a16="http://schemas.microsoft.com/office/drawing/2014/main" id="{7B31411A-0FCC-10BE-DD6E-9E5728457E75}"/>
              </a:ext>
            </a:extLst>
          </p:cNvPr>
          <p:cNvSpPr txBox="1">
            <a:spLocks/>
          </p:cNvSpPr>
          <p:nvPr/>
        </p:nvSpPr>
        <p:spPr>
          <a:xfrm>
            <a:off x="6222726" y="712817"/>
            <a:ext cx="5642704" cy="5964028"/>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 7:</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Personally I would not go with this suggestion because while it may work, you are essentially lying to your employer. You're invoking something you don't believe in to get the result you want.</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Your employer will likely clock this as the dishonesty that it is, because they're not stupid. Unless you genuinely are acting out of sensitivity towards gender-confused people who aren't ready to come out yet I suppose.</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better approach is the honest one, raising your genuine concerns and the law if necessary.</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Sorry I don't have any positive advice here, but I don't think dishonestly 'outwoking' your HR department is the smart move here. </a:t>
            </a: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(Feminism: Sex and gender discussions, Mumsnet 2024)</a:t>
            </a:r>
          </a:p>
        </p:txBody>
      </p:sp>
      <p:sp>
        <p:nvSpPr>
          <p:cNvPr id="5" name="Content Placeholder 2">
            <a:extLst>
              <a:ext uri="{FF2B5EF4-FFF2-40B4-BE49-F238E27FC236}">
                <a16:creationId xmlns:a16="http://schemas.microsoft.com/office/drawing/2014/main" id="{3F443BBC-9E92-390F-26B0-1D79A94D096E}"/>
              </a:ext>
            </a:extLst>
          </p:cNvPr>
          <p:cNvSpPr txBox="1">
            <a:spLocks/>
          </p:cNvSpPr>
          <p:nvPr/>
        </p:nvSpPr>
        <p:spPr>
          <a:xfrm>
            <a:off x="104954" y="3784313"/>
            <a:ext cx="5642704" cy="2892532"/>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 8:</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 don't necessarily agree. I am completely gender critical and have several reasons for not being prepared to engage with this nonsense, but that doesn't mean I can't also recognise what a virtue-signalling hypocrisy it is for this reason. Forcing everyone to declare pronouns is not universally supportive of trans people. </a:t>
            </a: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(Feminism: Sex and gender discussions, Mumsnet 2024)</a:t>
            </a:r>
          </a:p>
        </p:txBody>
      </p:sp>
    </p:spTree>
    <p:extLst>
      <p:ext uri="{BB962C8B-B14F-4D97-AF65-F5344CB8AC3E}">
        <p14:creationId xmlns:p14="http://schemas.microsoft.com/office/powerpoint/2010/main" val="238022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Ranking protected characteristics</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a:xfrm>
            <a:off x="104954" y="712817"/>
            <a:ext cx="5642704" cy="3719846"/>
          </a:xfrm>
          <a:solidFill>
            <a:schemeClr val="bg1">
              <a:lumMod val="95000"/>
            </a:schemeClr>
          </a:solidFill>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 9: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 can't take credit, not my words or suggestion, however I saw this on a similar thread recently and I've saved it in my phone for the inevitable day when my employer decides this is also a thing. It's fantastic, simply say:</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‘As a Christian I have gender critical beliefs'.</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Because... "If they come for you they come for your religion and then, they're fucked." </a:t>
            </a: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(Feminism: Sex and gender discussions, Mumsnet 2024)</a:t>
            </a:r>
          </a:p>
        </p:txBody>
      </p:sp>
      <p:sp>
        <p:nvSpPr>
          <p:cNvPr id="4" name="Content Placeholder 2">
            <a:extLst>
              <a:ext uri="{FF2B5EF4-FFF2-40B4-BE49-F238E27FC236}">
                <a16:creationId xmlns:a16="http://schemas.microsoft.com/office/drawing/2014/main" id="{7B31411A-0FCC-10BE-DD6E-9E5728457E75}"/>
              </a:ext>
            </a:extLst>
          </p:cNvPr>
          <p:cNvSpPr txBox="1">
            <a:spLocks/>
          </p:cNvSpPr>
          <p:nvPr/>
        </p:nvSpPr>
        <p:spPr>
          <a:xfrm>
            <a:off x="6222726" y="712817"/>
            <a:ext cx="5642704" cy="340633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 11:</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Tell him it’s a violation of federal law to force employees to engage in religious activity via Title VII of Civil Rights Act of 1964.</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Wokism is a religion (more like a cult, actually) not different than traditional ones like Christianity, Islam, etc - shares all the same characteristics like idols, dogmas, martyrs &amp; saints, rituals, etc. </a:t>
            </a: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(r/JordanPeterson, Reddit 2022)</a:t>
            </a:r>
          </a:p>
        </p:txBody>
      </p:sp>
      <p:sp>
        <p:nvSpPr>
          <p:cNvPr id="5" name="Content Placeholder 2">
            <a:extLst>
              <a:ext uri="{FF2B5EF4-FFF2-40B4-BE49-F238E27FC236}">
                <a16:creationId xmlns:a16="http://schemas.microsoft.com/office/drawing/2014/main" id="{3F443BBC-9E92-390F-26B0-1D79A94D096E}"/>
              </a:ext>
            </a:extLst>
          </p:cNvPr>
          <p:cNvSpPr txBox="1">
            <a:spLocks/>
          </p:cNvSpPr>
          <p:nvPr/>
        </p:nvSpPr>
        <p:spPr>
          <a:xfrm>
            <a:off x="104954" y="4624251"/>
            <a:ext cx="5642704" cy="2052594"/>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 10:</a:t>
            </a: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Be King/His highness, and be ready to shoot an email to CNN &amp; the woke mob if your manager takes offense, tries to fire you or doesn't use your pronouns accordingly. Beat them at their own game. </a:t>
            </a:r>
          </a:p>
          <a:p>
            <a:pPr marL="0" indent="0">
              <a:buNone/>
            </a:pP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(r/JordanPeterson, Reddit 2022)</a:t>
            </a:r>
          </a:p>
        </p:txBody>
      </p:sp>
      <p:pic>
        <p:nvPicPr>
          <p:cNvPr id="3074" name="Picture 2">
            <a:extLst>
              <a:ext uri="{FF2B5EF4-FFF2-40B4-BE49-F238E27FC236}">
                <a16:creationId xmlns:a16="http://schemas.microsoft.com/office/drawing/2014/main" id="{5141FD4D-1AA8-4101-B589-2CDB5223D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190" y="4345577"/>
            <a:ext cx="3780435" cy="233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27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A site of performance</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normAutofit/>
          </a:bodyPr>
          <a:lstStyle/>
          <a:p>
            <a:r>
              <a:rPr lang="en-GB" dirty="0"/>
              <a:t>Pronouns do index gender identities, making them part of the performative nature of gender.</a:t>
            </a:r>
          </a:p>
          <a:p>
            <a:pPr lvl="1"/>
            <a:r>
              <a:rPr lang="en-GB" dirty="0"/>
              <a:t>Neopronouns index a position outside the gendered expectations or connotations associated with binary pronouns</a:t>
            </a:r>
          </a:p>
          <a:p>
            <a:pPr lvl="1"/>
            <a:r>
              <a:rPr lang="en-GB" dirty="0"/>
              <a:t>The syntactic or discourse functions of pronouns as those functions remain unchallenged</a:t>
            </a:r>
          </a:p>
          <a:p>
            <a:endParaRPr lang="en-GB" dirty="0"/>
          </a:p>
          <a:p>
            <a:r>
              <a:rPr lang="en-GB" dirty="0"/>
              <a:t>But performance has another meaning</a:t>
            </a:r>
          </a:p>
          <a:p>
            <a:pPr lvl="1"/>
            <a:r>
              <a:rPr lang="en-GB" dirty="0"/>
              <a:t>Val wore a pronoun badge at work but was still misgendered by their boss</a:t>
            </a:r>
          </a:p>
          <a:p>
            <a:pPr lvl="1"/>
            <a:r>
              <a:rPr lang="en-GB" dirty="0"/>
              <a:t>Pronoun policies have been dismissed as ‘virtue signalling hypocrisy’</a:t>
            </a:r>
          </a:p>
          <a:p>
            <a:endParaRPr lang="en-GB" dirty="0"/>
          </a:p>
        </p:txBody>
      </p:sp>
    </p:spTree>
    <p:extLst>
      <p:ext uri="{BB962C8B-B14F-4D97-AF65-F5344CB8AC3E}">
        <p14:creationId xmlns:p14="http://schemas.microsoft.com/office/powerpoint/2010/main" val="282793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A site of distraction</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normAutofit/>
          </a:bodyPr>
          <a:lstStyle/>
          <a:p>
            <a:r>
              <a:rPr lang="en-GB" dirty="0"/>
              <a:t>Pronouns represent a small aspect of gender identity indexing</a:t>
            </a:r>
          </a:p>
          <a:p>
            <a:pPr>
              <a:buFont typeface="Arial" panose="020B0604020202020204" pitchFamily="34" charset="0"/>
              <a:buChar char="•"/>
            </a:pPr>
            <a:r>
              <a:rPr lang="en-GB" dirty="0"/>
              <a:t>Do discussions about pronouns overshadow other issues:</a:t>
            </a:r>
          </a:p>
          <a:p>
            <a:pPr lvl="1"/>
            <a:r>
              <a:rPr lang="en-GB" dirty="0"/>
              <a:t>Workplace discrimination (McFadden and Crowley-Henry, 2016).</a:t>
            </a:r>
          </a:p>
          <a:p>
            <a:pPr lvl="1"/>
            <a:r>
              <a:rPr lang="en-GB" dirty="0"/>
              <a:t>Low-quality medical care (Borba, 2017).</a:t>
            </a:r>
          </a:p>
          <a:p>
            <a:pPr lvl="1"/>
            <a:r>
              <a:rPr lang="en-GB" dirty="0"/>
              <a:t>Physical violence (Closson, Boyce, and Johns, 2024).</a:t>
            </a:r>
          </a:p>
          <a:p>
            <a:endParaRPr lang="en-GB" dirty="0"/>
          </a:p>
          <a:p>
            <a:r>
              <a:rPr lang="en-GB" dirty="0"/>
              <a:t>Less emphasis on pronouns wouldn’t necessarily result in increased attention to other significant issues.</a:t>
            </a:r>
          </a:p>
          <a:p>
            <a:endParaRPr lang="en-GB" dirty="0"/>
          </a:p>
          <a:p>
            <a:r>
              <a:rPr lang="en-GB" dirty="0"/>
              <a:t>Narrowing identity discussions to language may serve as a distraction arising from:</a:t>
            </a:r>
          </a:p>
          <a:p>
            <a:pPr lvl="1"/>
            <a:r>
              <a:rPr lang="en-GB" dirty="0"/>
              <a:t>A lack of ability to articulate deeper arguments on identity and social freedoms</a:t>
            </a:r>
          </a:p>
          <a:p>
            <a:pPr lvl="1"/>
            <a:r>
              <a:rPr lang="en-GB" dirty="0"/>
              <a:t>Concerns about repercussions for expressing anti-trans views</a:t>
            </a:r>
          </a:p>
        </p:txBody>
      </p:sp>
    </p:spTree>
    <p:extLst>
      <p:ext uri="{BB962C8B-B14F-4D97-AF65-F5344CB8AC3E}">
        <p14:creationId xmlns:p14="http://schemas.microsoft.com/office/powerpoint/2010/main" val="3212686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A site of corporate rainbow washing</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a:xfrm>
            <a:off x="6357708" y="704108"/>
            <a:ext cx="5642704" cy="5964028"/>
          </a:xfrm>
          <a:solidFill>
            <a:schemeClr val="bg1">
              <a:lumMod val="95000"/>
            </a:schemeClr>
          </a:solidFill>
        </p:spPr>
        <p:txBody>
          <a:bodyPr>
            <a:norm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Pride Every Day: Supporting LGBTQ+ Associates and the Communities We Serve</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Inclusion: Encouraging associates to bring their authentic selves to work every day often begins with something as basic as a name. A person’s name is the greatest connection to their own individuality and should be recognized consistently across all parts of the company. We are continuing to update our systems and processes to enable preferred name usage.  Additionally, associates can now self-identify their sexual orientation, gender identity and pronouns should they choose to do so. The preferred name and self-identification initiatives are just a few examples of our efforts to create a workplace of inclusion and belonging.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(Morris 2022)</a:t>
            </a:r>
          </a:p>
        </p:txBody>
      </p:sp>
      <p:pic>
        <p:nvPicPr>
          <p:cNvPr id="4" name="Picture 3">
            <a:extLst>
              <a:ext uri="{FF2B5EF4-FFF2-40B4-BE49-F238E27FC236}">
                <a16:creationId xmlns:a16="http://schemas.microsoft.com/office/drawing/2014/main" id="{80235D51-E6B2-7BEB-47BB-446C3024A451}"/>
              </a:ext>
            </a:extLst>
          </p:cNvPr>
          <p:cNvPicPr>
            <a:picLocks noChangeAspect="1"/>
          </p:cNvPicPr>
          <p:nvPr/>
        </p:nvPicPr>
        <p:blipFill>
          <a:blip r:embed="rId2"/>
          <a:stretch>
            <a:fillRect/>
          </a:stretch>
        </p:blipFill>
        <p:spPr>
          <a:xfrm>
            <a:off x="363770" y="3108326"/>
            <a:ext cx="5731510" cy="3559810"/>
          </a:xfrm>
          <a:prstGeom prst="rect">
            <a:avLst/>
          </a:prstGeom>
        </p:spPr>
      </p:pic>
      <p:sp>
        <p:nvSpPr>
          <p:cNvPr id="6" name="TextBox 5">
            <a:extLst>
              <a:ext uri="{FF2B5EF4-FFF2-40B4-BE49-F238E27FC236}">
                <a16:creationId xmlns:a16="http://schemas.microsoft.com/office/drawing/2014/main" id="{49E6E295-C838-8915-9331-A818CA7260CD}"/>
              </a:ext>
            </a:extLst>
          </p:cNvPr>
          <p:cNvSpPr txBox="1"/>
          <p:nvPr/>
        </p:nvSpPr>
        <p:spPr>
          <a:xfrm>
            <a:off x="297452" y="6645283"/>
            <a:ext cx="6153150" cy="246221"/>
          </a:xfrm>
          <a:prstGeom prst="rect">
            <a:avLst/>
          </a:prstGeom>
          <a:noFill/>
        </p:spPr>
        <p:txBody>
          <a:bodyPr wrap="square">
            <a:spAutoFit/>
          </a:bodyPr>
          <a:lstStyle/>
          <a:p>
            <a:r>
              <a:rPr lang="en-GB" sz="1000" dirty="0">
                <a:effectLst/>
                <a:latin typeface="Calibri" panose="020F0502020204030204" pitchFamily="34" charset="0"/>
                <a:ea typeface="Calibri" panose="020F0502020204030204" pitchFamily="34" charset="0"/>
                <a:cs typeface="Times New Roman" panose="02020603050405020304" pitchFamily="18" charset="0"/>
              </a:rPr>
              <a:t>(https://www.walmart.com/c/kp/pronouns-pins)</a:t>
            </a:r>
            <a:endParaRPr lang="en-GB" sz="1000" dirty="0"/>
          </a:p>
        </p:txBody>
      </p:sp>
      <p:sp>
        <p:nvSpPr>
          <p:cNvPr id="7" name="Content Placeholder 2">
            <a:extLst>
              <a:ext uri="{FF2B5EF4-FFF2-40B4-BE49-F238E27FC236}">
                <a16:creationId xmlns:a16="http://schemas.microsoft.com/office/drawing/2014/main" id="{895EFC79-3058-F928-065A-F602518A5624}"/>
              </a:ext>
            </a:extLst>
          </p:cNvPr>
          <p:cNvSpPr txBox="1">
            <a:spLocks/>
          </p:cNvSpPr>
          <p:nvPr/>
        </p:nvSpPr>
        <p:spPr>
          <a:xfrm>
            <a:off x="104953" y="712817"/>
            <a:ext cx="5990327" cy="217214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‘Put simply, rainbow-washing is the practice of using rainbow-themed symbolism in branding, advertising, merchandise or social media, ostensibly in solidarity with LGBTQ+ people during pride month, but without active support of LGBTQ+ people’s identities or rights’ 			(Bandera 2024). </a:t>
            </a:r>
          </a:p>
        </p:txBody>
      </p:sp>
    </p:spTree>
    <p:extLst>
      <p:ext uri="{BB962C8B-B14F-4D97-AF65-F5344CB8AC3E}">
        <p14:creationId xmlns:p14="http://schemas.microsoft.com/office/powerpoint/2010/main" val="1173763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Washing Walmart clean</a:t>
            </a:r>
          </a:p>
        </p:txBody>
      </p:sp>
      <p:pic>
        <p:nvPicPr>
          <p:cNvPr id="4" name="Picture 3">
            <a:extLst>
              <a:ext uri="{FF2B5EF4-FFF2-40B4-BE49-F238E27FC236}">
                <a16:creationId xmlns:a16="http://schemas.microsoft.com/office/drawing/2014/main" id="{4A5001B5-E62A-BC0E-F050-4F50E9B40C7C}"/>
              </a:ext>
            </a:extLst>
          </p:cNvPr>
          <p:cNvPicPr>
            <a:picLocks noChangeAspect="1"/>
          </p:cNvPicPr>
          <p:nvPr/>
        </p:nvPicPr>
        <p:blipFill rotWithShape="1">
          <a:blip r:embed="rId2">
            <a:extLst>
              <a:ext uri="{28A0092B-C50C-407E-A947-70E740481C1C}">
                <a14:useLocalDpi xmlns:a14="http://schemas.microsoft.com/office/drawing/2010/main" val="0"/>
              </a:ext>
            </a:extLst>
          </a:blip>
          <a:srcRect l="14602" t="9474" r="13771" b="9044"/>
          <a:stretch/>
        </p:blipFill>
        <p:spPr bwMode="auto">
          <a:xfrm>
            <a:off x="552629" y="680050"/>
            <a:ext cx="3309569" cy="3209745"/>
          </a:xfrm>
          <a:prstGeom prst="rect">
            <a:avLst/>
          </a:prstGeom>
          <a:noFill/>
          <a:ln>
            <a:noFill/>
          </a:ln>
        </p:spPr>
      </p:pic>
      <p:pic>
        <p:nvPicPr>
          <p:cNvPr id="5" name="Picture 4">
            <a:extLst>
              <a:ext uri="{FF2B5EF4-FFF2-40B4-BE49-F238E27FC236}">
                <a16:creationId xmlns:a16="http://schemas.microsoft.com/office/drawing/2014/main" id="{3F4AC25E-B61A-1DB8-4DA2-8E1809B2C560}"/>
              </a:ext>
            </a:extLst>
          </p:cNvPr>
          <p:cNvPicPr>
            <a:picLocks noChangeAspect="1"/>
          </p:cNvPicPr>
          <p:nvPr/>
        </p:nvPicPr>
        <p:blipFill rotWithShape="1">
          <a:blip r:embed="rId3">
            <a:extLst>
              <a:ext uri="{28A0092B-C50C-407E-A947-70E740481C1C}">
                <a14:useLocalDpi xmlns:a14="http://schemas.microsoft.com/office/drawing/2010/main" val="0"/>
              </a:ext>
            </a:extLst>
          </a:blip>
          <a:srcRect l="8805" r="9930" b="438"/>
          <a:stretch/>
        </p:blipFill>
        <p:spPr bwMode="auto">
          <a:xfrm>
            <a:off x="4657904" y="680050"/>
            <a:ext cx="3148169" cy="3209997"/>
          </a:xfrm>
          <a:prstGeom prst="rect">
            <a:avLst/>
          </a:prstGeom>
          <a:noFill/>
          <a:ln>
            <a:noFill/>
          </a:ln>
        </p:spPr>
      </p:pic>
      <p:pic>
        <p:nvPicPr>
          <p:cNvPr id="6" name="Picture 5" descr="I Love Pronouns Let Me She Them Titties Humor Adult Saying T-Shirt">
            <a:extLst>
              <a:ext uri="{FF2B5EF4-FFF2-40B4-BE49-F238E27FC236}">
                <a16:creationId xmlns:a16="http://schemas.microsoft.com/office/drawing/2014/main" id="{E9ECAE8C-42D6-8D74-B191-72311FCDB0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2975" y="680050"/>
            <a:ext cx="3209745" cy="3209745"/>
          </a:xfrm>
          <a:prstGeom prst="rect">
            <a:avLst/>
          </a:prstGeom>
          <a:noFill/>
          <a:ln>
            <a:noFill/>
          </a:ln>
        </p:spPr>
      </p:pic>
      <p:pic>
        <p:nvPicPr>
          <p:cNvPr id="7" name="Picture 6" descr="My Dog Ate Your Pronouns He She It Everywhere - Funny Meme T-Shirt">
            <a:extLst>
              <a:ext uri="{FF2B5EF4-FFF2-40B4-BE49-F238E27FC236}">
                <a16:creationId xmlns:a16="http://schemas.microsoft.com/office/drawing/2014/main" id="{B90380C6-477C-5BF6-C516-6ED7B712204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7154" y="3648255"/>
            <a:ext cx="3209745" cy="3209745"/>
          </a:xfrm>
          <a:prstGeom prst="rect">
            <a:avLst/>
          </a:prstGeom>
          <a:noFill/>
          <a:ln>
            <a:noFill/>
          </a:ln>
        </p:spPr>
      </p:pic>
      <p:pic>
        <p:nvPicPr>
          <p:cNvPr id="8" name="Picture 7" descr="I Don't Care About Your Pronouns Anti Pronoun Funny T-Shirt">
            <a:extLst>
              <a:ext uri="{FF2B5EF4-FFF2-40B4-BE49-F238E27FC236}">
                <a16:creationId xmlns:a16="http://schemas.microsoft.com/office/drawing/2014/main" id="{8853BE25-B960-AE8C-8361-5A3859F77CE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8605" y="3648255"/>
            <a:ext cx="3209745" cy="3209745"/>
          </a:xfrm>
          <a:prstGeom prst="rect">
            <a:avLst/>
          </a:prstGeom>
          <a:noFill/>
          <a:ln>
            <a:noFill/>
          </a:ln>
        </p:spPr>
      </p:pic>
    </p:spTree>
    <p:extLst>
      <p:ext uri="{BB962C8B-B14F-4D97-AF65-F5344CB8AC3E}">
        <p14:creationId xmlns:p14="http://schemas.microsoft.com/office/powerpoint/2010/main" val="1473782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Conclusions</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normAutofit/>
          </a:bodyPr>
          <a:lstStyle/>
          <a:p>
            <a:r>
              <a:rPr lang="en-GB" dirty="0"/>
              <a:t>The many functions of pronouns in bios</a:t>
            </a:r>
          </a:p>
          <a:p>
            <a:pPr lvl="1"/>
            <a:r>
              <a:rPr lang="en-GB" dirty="0"/>
              <a:t>Pronouns can represent a site of empowerment and validation</a:t>
            </a:r>
          </a:p>
          <a:p>
            <a:pPr lvl="1"/>
            <a:r>
              <a:rPr lang="en-GB" dirty="0"/>
              <a:t>They serve as a means of self-identification and affirmation</a:t>
            </a:r>
          </a:p>
          <a:p>
            <a:pPr lvl="1"/>
            <a:r>
              <a:rPr lang="en-GB" dirty="0"/>
              <a:t>The use of pronouns can reflect ongoing struggles for recognition and equality </a:t>
            </a:r>
          </a:p>
          <a:p>
            <a:r>
              <a:rPr lang="en-GB" dirty="0"/>
              <a:t>Distraction and corporate rainbow washing:</a:t>
            </a:r>
          </a:p>
          <a:p>
            <a:pPr lvl="1"/>
            <a:r>
              <a:rPr lang="en-GB" dirty="0"/>
              <a:t>A focus on pronouns may distract from deeper issues of social justice</a:t>
            </a:r>
          </a:p>
          <a:p>
            <a:pPr lvl="1"/>
            <a:r>
              <a:rPr lang="en-GB" dirty="0"/>
              <a:t>Corporate adoption of pronouns may sometimes be seen as insincere or performative</a:t>
            </a:r>
          </a:p>
          <a:p>
            <a:pPr lvl="1"/>
            <a:r>
              <a:rPr lang="en-GB" dirty="0"/>
              <a:t>But, regardless of intent, the inclusion of pronouns, particularly non-binary pronouns, enhances visibility</a:t>
            </a:r>
          </a:p>
          <a:p>
            <a:endParaRPr lang="en-GB" dirty="0"/>
          </a:p>
          <a:p>
            <a:r>
              <a:rPr lang="en-GB" dirty="0"/>
              <a:t>The meaning of pronouns in bios varies based on context</a:t>
            </a:r>
          </a:p>
          <a:p>
            <a:pPr lvl="1"/>
            <a:r>
              <a:rPr lang="en-GB" dirty="0"/>
              <a:t>Macro Level: Focus on broader social justice issues</a:t>
            </a:r>
          </a:p>
          <a:p>
            <a:pPr lvl="1"/>
            <a:r>
              <a:rPr lang="en-GB" dirty="0"/>
              <a:t>Meso Level: Consideration of inclusive practices and LGBTQ+ visibility in specific settings</a:t>
            </a:r>
          </a:p>
          <a:p>
            <a:pPr lvl="1"/>
            <a:r>
              <a:rPr lang="en-GB" dirty="0"/>
              <a:t>Micro Level: Individual needs and personal identification</a:t>
            </a:r>
          </a:p>
        </p:txBody>
      </p:sp>
    </p:spTree>
    <p:extLst>
      <p:ext uri="{BB962C8B-B14F-4D97-AF65-F5344CB8AC3E}">
        <p14:creationId xmlns:p14="http://schemas.microsoft.com/office/powerpoint/2010/main" val="168185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2853-E606-5AB4-37D4-4E1798EB97D0}"/>
              </a:ext>
            </a:extLst>
          </p:cNvPr>
          <p:cNvSpPr>
            <a:spLocks noGrp="1"/>
          </p:cNvSpPr>
          <p:nvPr>
            <p:ph type="title"/>
          </p:nvPr>
        </p:nvSpPr>
        <p:spPr/>
        <p:txBody>
          <a:bodyPr/>
          <a:lstStyle/>
          <a:p>
            <a:r>
              <a:rPr lang="en-GB" dirty="0"/>
              <a:t>A note on transparency</a:t>
            </a:r>
          </a:p>
        </p:txBody>
      </p:sp>
    </p:spTree>
    <p:extLst>
      <p:ext uri="{BB962C8B-B14F-4D97-AF65-F5344CB8AC3E}">
        <p14:creationId xmlns:p14="http://schemas.microsoft.com/office/powerpoint/2010/main" val="1691583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References</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noAutofit/>
          </a:bodyPr>
          <a:lstStyle/>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Airton, L. 2018. The de/politicization of pronouns: implications of the No Big Deal Campaign for gender-expansive educational policy and practice. </a:t>
            </a:r>
            <a:r>
              <a:rPr lang="en-GB" sz="1200" i="1" dirty="0">
                <a:effectLst/>
                <a:latin typeface="Calibri" panose="020F0502020204030204" pitchFamily="34" charset="0"/>
                <a:ea typeface="Calibri" panose="020F0502020204030204" pitchFamily="34" charset="0"/>
                <a:cs typeface="Calibri" panose="020F0502020204030204" pitchFamily="34" charset="0"/>
              </a:rPr>
              <a:t>Gender and Education</a:t>
            </a:r>
            <a:r>
              <a:rPr lang="en-GB" sz="1200" dirty="0">
                <a:effectLst/>
                <a:latin typeface="Calibri" panose="020F0502020204030204" pitchFamily="34" charset="0"/>
                <a:ea typeface="Calibri" panose="020F0502020204030204" pitchFamily="34" charset="0"/>
                <a:cs typeface="Calibri" panose="020F0502020204030204" pitchFamily="34" charset="0"/>
              </a:rPr>
              <a:t> 30(6): 790-810.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Arnold, J.E., H.C. Mayo and L. Dong. 2021. My pronouns are they/them: Talking about pronouns changes how pronouns are understood. </a:t>
            </a:r>
            <a:r>
              <a:rPr lang="en-GB" sz="1200" i="1" dirty="0">
                <a:effectLst/>
                <a:latin typeface="Calibri" panose="020F0502020204030204" pitchFamily="34" charset="0"/>
                <a:ea typeface="Calibri" panose="020F0502020204030204" pitchFamily="34" charset="0"/>
                <a:cs typeface="Calibri" panose="020F0502020204030204" pitchFamily="34" charset="0"/>
              </a:rPr>
              <a:t>Psychonomic Bulletin and Review</a:t>
            </a:r>
            <a:r>
              <a:rPr lang="en-GB" sz="1200" dirty="0">
                <a:effectLst/>
                <a:latin typeface="Calibri" panose="020F0502020204030204" pitchFamily="34" charset="0"/>
                <a:ea typeface="Calibri" panose="020F0502020204030204" pitchFamily="34" charset="0"/>
                <a:cs typeface="Calibri" panose="020F0502020204030204" pitchFamily="34" charset="0"/>
              </a:rPr>
              <a:t> 28: 1688–1697.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Bandera, G. 2024. Genuine Pride or corporate rainbow washing? Fair Planet. Available at: https://www.fairplanet.org/story/how-to-combat-corporate-pinkwashing-in-pride-month/ (accessed 15/10/24).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Bank of England. 2021. Trans Equality Policy. Available at: https://www.bankofengland.co.uk/-/media/boe/files/freedom-of-information/2021/trans-equality-policy.pdf (accessed 01/10/2024).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Barker, M. 2022. LGBTQ+ Pride: Firms accused of 'rainbow-washing'. BBC. Available at: https://www.bbc.co.uk/news/uk-wales-62597165 (accessed 10/10/24).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Baron, D. 2021.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What’s Your Pronoun?</a:t>
            </a:r>
            <a:r>
              <a:rPr lang="en-GB" sz="1200" dirty="0">
                <a:effectLst/>
                <a:latin typeface="Calibri" panose="020F0502020204030204" pitchFamily="34" charset="0"/>
                <a:ea typeface="Calibri" panose="020F0502020204030204" pitchFamily="34" charset="0"/>
                <a:cs typeface="Times New Roman" panose="02020603050405020304" pitchFamily="18" charset="0"/>
              </a:rPr>
              <a:t> New York: Liveright.</a:t>
            </a: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Behrensen, M. 2024. Technology and pronouns: disrupting the ‘Natural Attitude about Gender’. </a:t>
            </a:r>
            <a:r>
              <a:rPr lang="en-GB" sz="1200" i="1" dirty="0">
                <a:effectLst/>
                <a:latin typeface="Calibri" panose="020F0502020204030204" pitchFamily="34" charset="0"/>
                <a:ea typeface="Calibri" panose="020F0502020204030204" pitchFamily="34" charset="0"/>
                <a:cs typeface="Calibri" panose="020F0502020204030204" pitchFamily="34" charset="0"/>
              </a:rPr>
              <a:t>Ethics and Information Technology</a:t>
            </a:r>
            <a:r>
              <a:rPr lang="en-GB" sz="1200" dirty="0">
                <a:effectLst/>
                <a:latin typeface="Calibri" panose="020F0502020204030204" pitchFamily="34" charset="0"/>
                <a:ea typeface="Calibri" panose="020F0502020204030204" pitchFamily="34" charset="0"/>
                <a:cs typeface="Calibri" panose="020F0502020204030204" pitchFamily="34" charset="0"/>
              </a:rPr>
              <a:t> 26: 45.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Benato, R., J. Fraser and F.R. White. 2024. Getting beyond peeing and pronouns: living non-binary gender in higher education. </a:t>
            </a:r>
            <a:r>
              <a:rPr lang="en-GB" sz="1200" i="1" dirty="0">
                <a:effectLst/>
                <a:latin typeface="Calibri" panose="020F0502020204030204" pitchFamily="34" charset="0"/>
                <a:ea typeface="Calibri" panose="020F0502020204030204" pitchFamily="34" charset="0"/>
                <a:cs typeface="Calibri" panose="020F0502020204030204" pitchFamily="34" charset="0"/>
              </a:rPr>
              <a:t>Journal of Gender Studies</a:t>
            </a:r>
            <a:r>
              <a:rPr lang="en-GB" sz="1200" dirty="0">
                <a:effectLst/>
                <a:latin typeface="Calibri" panose="020F0502020204030204" pitchFamily="34" charset="0"/>
                <a:ea typeface="Calibri" panose="020F0502020204030204" pitchFamily="34" charset="0"/>
                <a:cs typeface="Calibri" panose="020F0502020204030204" pitchFamily="34" charset="0"/>
              </a:rPr>
              <a:t> 33(5): 698-710.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Bodine, A. 1975. Androcentrism in prescriptive grammar: Singular ‘they’, sex-indefinite ‘he’, and ‘he or she’.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Language in Society</a:t>
            </a:r>
            <a:r>
              <a:rPr lang="en-GB" sz="1200" dirty="0">
                <a:effectLst/>
                <a:latin typeface="Calibri" panose="020F0502020204030204" pitchFamily="34" charset="0"/>
                <a:ea typeface="Calibri" panose="020F0502020204030204" pitchFamily="34" charset="0"/>
                <a:cs typeface="Times New Roman" panose="02020603050405020304" pitchFamily="18" charset="0"/>
              </a:rPr>
              <a:t> 4: 129–146.</a:t>
            </a: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Borba. R. 2017. The banality of evil. </a:t>
            </a:r>
            <a:r>
              <a:rPr lang="en-GB" sz="1200" i="1" dirty="0">
                <a:effectLst/>
                <a:latin typeface="Calibri" panose="020F0502020204030204" pitchFamily="34" charset="0"/>
                <a:ea typeface="Calibri" panose="020F0502020204030204" pitchFamily="34" charset="0"/>
                <a:cs typeface="Calibri" panose="020F0502020204030204" pitchFamily="34" charset="0"/>
              </a:rPr>
              <a:t>Journal of Language and Discrimination</a:t>
            </a:r>
            <a:r>
              <a:rPr lang="en-GB" sz="1200" dirty="0">
                <a:effectLst/>
                <a:latin typeface="Calibri" panose="020F0502020204030204" pitchFamily="34" charset="0"/>
                <a:ea typeface="Calibri" panose="020F0502020204030204" pitchFamily="34" charset="0"/>
                <a:cs typeface="Calibri" panose="020F0502020204030204" pitchFamily="34" charset="0"/>
              </a:rPr>
              <a:t> 1(1): 7-33.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Bradley, E.D. 2023. The influence of linguistic and social attitudes on grammaticality judgments of singular ‘they’. </a:t>
            </a:r>
            <a:r>
              <a:rPr lang="en-GB" sz="1200" i="1" dirty="0">
                <a:effectLst/>
                <a:latin typeface="Calibri" panose="020F0502020204030204" pitchFamily="34" charset="0"/>
                <a:ea typeface="Calibri" panose="020F0502020204030204" pitchFamily="34" charset="0"/>
                <a:cs typeface="Calibri" panose="020F0502020204030204" pitchFamily="34" charset="0"/>
              </a:rPr>
              <a:t>Language Sciences</a:t>
            </a:r>
            <a:r>
              <a:rPr lang="en-GB" sz="1200" dirty="0">
                <a:effectLst/>
                <a:latin typeface="Calibri" panose="020F0502020204030204" pitchFamily="34" charset="0"/>
                <a:ea typeface="Calibri" panose="020F0502020204030204" pitchFamily="34" charset="0"/>
                <a:cs typeface="Calibri" panose="020F0502020204030204" pitchFamily="34" charset="0"/>
              </a:rPr>
              <a:t> 78: 1011272.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Claxton, H. 2022. Do employees have to use gender pronouns in email signatures? Available at: https://www.jonathanlea.net/blog/do-employees-have-to-use-gender-pronouns-in-email-signatures/ (accessed 30/09/24).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Closson, K., S.C. Boyce, N. Johns, D.J. Inwards-Breland, E.E. Thomas and A. Raj. 2024. physical, sexual, and intimate partner violence among transgender and gender-diverse individuals. </a:t>
            </a:r>
            <a:r>
              <a:rPr lang="en-GB" sz="1200" i="1" dirty="0">
                <a:effectLst/>
                <a:latin typeface="Calibri" panose="020F0502020204030204" pitchFamily="34" charset="0"/>
                <a:ea typeface="Calibri" panose="020F0502020204030204" pitchFamily="34" charset="0"/>
                <a:cs typeface="Calibri" panose="020F0502020204030204" pitchFamily="34" charset="0"/>
              </a:rPr>
              <a:t>JAMA Network Open</a:t>
            </a:r>
            <a:r>
              <a:rPr lang="en-GB" sz="1200" dirty="0">
                <a:effectLst/>
                <a:latin typeface="Calibri" panose="020F0502020204030204" pitchFamily="34" charset="0"/>
                <a:ea typeface="Calibri" panose="020F0502020204030204" pitchFamily="34" charset="0"/>
                <a:cs typeface="Calibri" panose="020F0502020204030204" pitchFamily="34" charset="0"/>
              </a:rPr>
              <a:t> 7(6) :e2419137.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Google. n.d. Policy on harassment, discrimination, retaliation, standards of conduct, and workplace concerns (US). Available at: https://services.google.com/fh/files/blogs/policy_workplace_concerns.pdf (accessed 01/07/2024).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Jiang, J., E. Chen, L. Luceri, G. Murić, F. Pierri, H.C.H Chang E. and Ferrara, E. 2022. What are your pronouns? Examining gender pronoun usage on twitter. Workshop Proceedings of the 17th International AAAI Conference on Web and Social Media doi: 10.36190/2023.02.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Jones, L. 2023. ‘I'm a boy, can't you see that?’: Dialogic embodiment and the construction of agency in trans youth discourse. </a:t>
            </a:r>
            <a:r>
              <a:rPr lang="en-GB" sz="1200" i="1" dirty="0">
                <a:effectLst/>
                <a:latin typeface="Calibri" panose="020F0502020204030204" pitchFamily="34" charset="0"/>
                <a:ea typeface="Calibri" panose="020F0502020204030204" pitchFamily="34" charset="0"/>
                <a:cs typeface="Calibri" panose="020F0502020204030204" pitchFamily="34" charset="0"/>
              </a:rPr>
              <a:t>Language in Society </a:t>
            </a:r>
            <a:r>
              <a:rPr lang="en-GB" sz="1200" dirty="0">
                <a:effectLst/>
                <a:latin typeface="Calibri" panose="020F0502020204030204" pitchFamily="34" charset="0"/>
                <a:ea typeface="Calibri" panose="020F0502020204030204" pitchFamily="34" charset="0"/>
                <a:cs typeface="Calibri" panose="020F0502020204030204" pitchFamily="34" charset="0"/>
              </a:rPr>
              <a:t>52(4): 549-570.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Kerney, M.A., A. Singh, K. Vigil, C.N. Hargons and N. Malone. 2024. Pronouns and experiences of misgendering among nonbinary black womxn. </a:t>
            </a:r>
            <a:r>
              <a:rPr lang="en-GB" sz="1200" i="1" dirty="0">
                <a:effectLst/>
                <a:latin typeface="Calibri" panose="020F0502020204030204" pitchFamily="34" charset="0"/>
                <a:ea typeface="Calibri" panose="020F0502020204030204" pitchFamily="34" charset="0"/>
                <a:cs typeface="Calibri" panose="020F0502020204030204" pitchFamily="34" charset="0"/>
              </a:rPr>
              <a:t>Psychology of Sexual Orientation and Gender Diversity</a:t>
            </a:r>
            <a:r>
              <a:rPr lang="en-GB" sz="1200" dirty="0">
                <a:effectLst/>
                <a:latin typeface="Calibri" panose="020F0502020204030204" pitchFamily="34" charset="0"/>
                <a:ea typeface="Calibri" panose="020F0502020204030204" pitchFamily="34" charset="0"/>
                <a:cs typeface="Calibri" panose="020F0502020204030204" pitchFamily="34" charset="0"/>
              </a:rPr>
              <a:t> [online first]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King, B.W. and A. Crowley. 2023. The future of pronouns in the online/offline nexus. In L.L. Paterson (ed.)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The Routledge Handbook of Pronouns</a:t>
            </a:r>
            <a:r>
              <a:rPr lang="en-GB" sz="1200" dirty="0">
                <a:effectLst/>
                <a:latin typeface="Calibri" panose="020F0502020204030204" pitchFamily="34" charset="0"/>
                <a:ea typeface="Calibri" panose="020F0502020204030204" pitchFamily="34" charset="0"/>
                <a:cs typeface="Times New Roman" panose="02020603050405020304" pitchFamily="18" charset="0"/>
              </a:rPr>
              <a:t>. New York: Routledge. pp 74-86.</a:t>
            </a: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Ledin, P. and B. Lyngfelt. 2013. ‘Olika hen-syn: Om bruket av hen i bloggar, tidningstext och studentuppsatser’. </a:t>
            </a:r>
            <a:r>
              <a:rPr lang="en-GB" sz="1200" i="1" dirty="0">
                <a:effectLst/>
                <a:latin typeface="Calibri" panose="020F0502020204030204" pitchFamily="34" charset="0"/>
                <a:ea typeface="Calibri" panose="020F0502020204030204" pitchFamily="34" charset="0"/>
                <a:cs typeface="Calibri" panose="020F0502020204030204" pitchFamily="34" charset="0"/>
              </a:rPr>
              <a:t>Språk och stil</a:t>
            </a:r>
            <a:r>
              <a:rPr lang="en-GB" sz="1200" dirty="0">
                <a:effectLst/>
                <a:latin typeface="Calibri" panose="020F0502020204030204" pitchFamily="34" charset="0"/>
                <a:ea typeface="Calibri" panose="020F0502020204030204" pitchFamily="34" charset="0"/>
                <a:cs typeface="Calibri" panose="020F0502020204030204" pitchFamily="34" charset="0"/>
              </a:rPr>
              <a:t> 23(1): 141–74.</a:t>
            </a:r>
            <a:endParaRPr lang="en-GB" sz="1200" dirty="0"/>
          </a:p>
        </p:txBody>
      </p:sp>
    </p:spTree>
    <p:extLst>
      <p:ext uri="{BB962C8B-B14F-4D97-AF65-F5344CB8AC3E}">
        <p14:creationId xmlns:p14="http://schemas.microsoft.com/office/powerpoint/2010/main" val="108623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Overview</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lstStyle/>
          <a:p>
            <a:r>
              <a:rPr lang="en-GB" dirty="0"/>
              <a:t>A brief explanation of how this talk came about</a:t>
            </a:r>
          </a:p>
          <a:p>
            <a:endParaRPr lang="en-GB" dirty="0"/>
          </a:p>
          <a:p>
            <a:r>
              <a:rPr lang="en-GB" dirty="0"/>
              <a:t>Scene-setting: </a:t>
            </a:r>
          </a:p>
          <a:p>
            <a:pPr lvl="1"/>
            <a:r>
              <a:rPr lang="en-GB" dirty="0"/>
              <a:t>Discussion of singular </a:t>
            </a:r>
            <a:r>
              <a:rPr lang="en-GB" i="1" dirty="0"/>
              <a:t>they, </a:t>
            </a:r>
            <a:r>
              <a:rPr lang="en-GB" dirty="0"/>
              <a:t>combined pronouns, and their role in gender-neutral language reform</a:t>
            </a:r>
          </a:p>
          <a:p>
            <a:pPr lvl="1"/>
            <a:r>
              <a:rPr lang="en-GB" dirty="0"/>
              <a:t>Highlight the importance of considering the temporal context of past scholarship and activism in language debates</a:t>
            </a:r>
          </a:p>
          <a:p>
            <a:pPr lvl="1"/>
            <a:endParaRPr lang="en-GB" dirty="0"/>
          </a:p>
          <a:p>
            <a:r>
              <a:rPr lang="en-GB" dirty="0"/>
              <a:t>Contemporary relevance:</a:t>
            </a:r>
          </a:p>
          <a:p>
            <a:pPr lvl="1"/>
            <a:r>
              <a:rPr lang="en-GB" dirty="0"/>
              <a:t>Use of pronouns in bios (social media, email signatures, videoconferencing).</a:t>
            </a:r>
          </a:p>
          <a:p>
            <a:pPr lvl="1"/>
            <a:r>
              <a:rPr lang="en-GB" dirty="0"/>
              <a:t>There is no singular function of or reason for displaying pronouns </a:t>
            </a:r>
          </a:p>
          <a:p>
            <a:pPr lvl="1"/>
            <a:r>
              <a:rPr lang="en-GB" dirty="0"/>
              <a:t>Context (macro, meso, micro) is key</a:t>
            </a:r>
          </a:p>
          <a:p>
            <a:pPr lvl="1"/>
            <a:endParaRPr lang="en-GB" dirty="0"/>
          </a:p>
          <a:p>
            <a:r>
              <a:rPr lang="en-GB" dirty="0"/>
              <a:t>Aim: encourage academic debate</a:t>
            </a:r>
          </a:p>
        </p:txBody>
      </p:sp>
    </p:spTree>
    <p:extLst>
      <p:ext uri="{BB962C8B-B14F-4D97-AF65-F5344CB8AC3E}">
        <p14:creationId xmlns:p14="http://schemas.microsoft.com/office/powerpoint/2010/main" val="173060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References</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noAutofit/>
          </a:bodyPr>
          <a:lstStyle/>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Lehecka, T. 2023. Antecedents of a novel gender-neutral pronoun: a corpus-based approach to pronoun reference in Swedish. </a:t>
            </a:r>
            <a:r>
              <a:rPr lang="en-GB" sz="1200" i="1" dirty="0">
                <a:effectLst/>
                <a:latin typeface="Calibri" panose="020F0502020204030204" pitchFamily="34" charset="0"/>
                <a:ea typeface="Calibri" panose="020F0502020204030204" pitchFamily="34" charset="0"/>
                <a:cs typeface="Calibri" panose="020F0502020204030204" pitchFamily="34" charset="0"/>
              </a:rPr>
              <a:t>Corpora</a:t>
            </a:r>
            <a:r>
              <a:rPr lang="en-GB" sz="1200" dirty="0">
                <a:effectLst/>
                <a:latin typeface="Calibri" panose="020F0502020204030204" pitchFamily="34" charset="0"/>
                <a:ea typeface="Calibri" panose="020F0502020204030204" pitchFamily="34" charset="0"/>
                <a:cs typeface="Calibri" panose="020F0502020204030204" pitchFamily="34" charset="0"/>
              </a:rPr>
              <a:t> 18(3): 329-356.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McFadden, C. and M. Crowley-Henry. 2016. A systematic literature review on trans* careers and workplace experiences. In T. Köllen (ed.) </a:t>
            </a:r>
            <a:r>
              <a:rPr lang="en-GB" sz="1200" i="1" dirty="0">
                <a:effectLst/>
                <a:latin typeface="Calibri" panose="020F0502020204030204" pitchFamily="34" charset="0"/>
                <a:ea typeface="Calibri" panose="020F0502020204030204" pitchFamily="34" charset="0"/>
                <a:cs typeface="Calibri" panose="020F0502020204030204" pitchFamily="34" charset="0"/>
              </a:rPr>
              <a:t>Sexual Orientation and Transgender Issues in Organizations</a:t>
            </a:r>
            <a:r>
              <a:rPr lang="en-GB" sz="1200" dirty="0">
                <a:effectLst/>
                <a:latin typeface="Calibri" panose="020F0502020204030204" pitchFamily="34" charset="0"/>
                <a:ea typeface="Calibri" panose="020F0502020204030204" pitchFamily="34" charset="0"/>
                <a:cs typeface="Calibri" panose="020F0502020204030204" pitchFamily="34" charset="0"/>
              </a:rPr>
              <a:t>. Cambridge: Springer.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Mumsnet. 2024. Feminism: Sex and gender discussions. Available at: https://www.mumsnet.com/talk/womens_rights/5074697-mandatory-pronouns-on-work-email-signature (accessed 15/10/24).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Paterson, L.L. 2014.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British Pronoun Use, Prescription, and Processing. Linguistic and Social Influences Affecting ‘They’ and ‘He</a:t>
            </a:r>
            <a:r>
              <a:rPr lang="en-GB" sz="1200" dirty="0">
                <a:effectLst/>
                <a:latin typeface="Calibri" panose="020F0502020204030204" pitchFamily="34" charset="0"/>
                <a:ea typeface="Calibri" panose="020F0502020204030204" pitchFamily="34" charset="0"/>
                <a:cs typeface="Times New Roman" panose="02020603050405020304" pitchFamily="18" charset="0"/>
              </a:rPr>
              <a:t>’. London: Palgrave Macmillan.</a:t>
            </a: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Paterson, L.L. 2020. Non-sexist language policy and the rise (and fall?) of combined pronouns in British and American written English.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Journal of English Linguistics</a:t>
            </a:r>
            <a:r>
              <a:rPr lang="en-GB" sz="1200" dirty="0">
                <a:effectLst/>
                <a:latin typeface="Calibri" panose="020F0502020204030204" pitchFamily="34" charset="0"/>
                <a:ea typeface="Calibri" panose="020F0502020204030204" pitchFamily="34" charset="0"/>
                <a:cs typeface="Times New Roman" panose="02020603050405020304" pitchFamily="18" charset="0"/>
              </a:rPr>
              <a:t> 48(3): 258–281.</a:t>
            </a: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Redditt. 2022. r/JordanPeterson. Available at: https://www.reddit.com/r/JordanPeterson/comments/wttwtd/help_i_have_a_new_company_manager_who_is_asking/?captcha=1 (accessed 15/09/24).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Reilly-Thorton, A. 2023. Gender-neutrality and clitics. In L.L. Paterson (ed.)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The Routledge Handbook of Pronouns</a:t>
            </a:r>
            <a:r>
              <a:rPr lang="en-GB" sz="1200" dirty="0">
                <a:effectLst/>
                <a:latin typeface="Calibri" panose="020F0502020204030204" pitchFamily="34" charset="0"/>
                <a:ea typeface="Calibri" panose="020F0502020204030204" pitchFamily="34" charset="0"/>
                <a:cs typeface="Times New Roman" panose="02020603050405020304" pitchFamily="18" charset="0"/>
              </a:rPr>
              <a:t>. New York: Routledge. pp 421-436.</a:t>
            </a: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Retta, M. 2019. Work Sucks, Especially When People Get Your Pronouns Wrong. Available at: https://www.vice.com/en/article/pronouns-at-work-trans-nonbinary/ (accessed 10/08/2024).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Slater and Gordon. 2022. Using pronouns in the workplace. Available at: https://www.slatergordon.co.uk/newsroom/using-pronouns-in-the-workplace/#:~:text=It's%20important%20to%20note%2C%20however,to%20share%20their%20gender%20identity (accessed 01/10/24).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Steriopoli, O. and H. Aussoleil. 2023. Individuals’ pronoun choice: A case study of transgender speakers in Berlin. In L.L. Paterson (ed.)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The Routledge Handbook of Pronouns</a:t>
            </a:r>
            <a:r>
              <a:rPr lang="en-GB" sz="1200" dirty="0">
                <a:effectLst/>
                <a:latin typeface="Calibri" panose="020F0502020204030204" pitchFamily="34" charset="0"/>
                <a:ea typeface="Calibri" panose="020F0502020204030204" pitchFamily="34" charset="0"/>
                <a:cs typeface="Times New Roman" panose="02020603050405020304" pitchFamily="18" charset="0"/>
              </a:rPr>
              <a:t>. New York: Routledge. pp 465-479.</a:t>
            </a: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Symonds, M. 2022. How To Detect Rainbow Washing Versus Genuine LGBTQ+ Support. Forbes. Available at: https://www.forbes.com/sites/mattsymonds/2024/06/26/how-to-detect-rainbow-washing-versus-genuine-lgbtq-support/ (accessed 15/10/24).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Turner, G., S. Mills, I. van der Bom, L. Coffey-Glover, L.L. Paterson and L. Jones. 2018. Opposition as victimhood in media debates about same-sex marriage.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Discourse &amp; Society</a:t>
            </a:r>
            <a:r>
              <a:rPr lang="en-GB" sz="1200" dirty="0">
                <a:effectLst/>
                <a:latin typeface="Calibri" panose="020F0502020204030204" pitchFamily="34" charset="0"/>
                <a:ea typeface="Calibri" panose="020F0502020204030204" pitchFamily="34" charset="0"/>
                <a:cs typeface="Times New Roman" panose="02020603050405020304" pitchFamily="18" charset="0"/>
              </a:rPr>
              <a:t> 29(2): 180–197.</a:t>
            </a:r>
          </a:p>
          <a:p>
            <a:pPr marL="269875" indent="-269875">
              <a:lnSpc>
                <a:spcPct val="100000"/>
              </a:lnSpc>
              <a:spcBef>
                <a:spcPts val="0"/>
              </a:spcBef>
              <a:spcAft>
                <a:spcPts val="6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Zimman, L. 2019. Trans self-identification and the language of neoliberal selfhood: Agency, power, and the limits of monologic discourse.</a:t>
            </a:r>
            <a:r>
              <a:rPr lang="en-GB" sz="1200" i="1" dirty="0">
                <a:effectLst/>
                <a:latin typeface="Calibri" panose="020F0502020204030204" pitchFamily="34" charset="0"/>
                <a:ea typeface="Calibri" panose="020F0502020204030204" pitchFamily="34" charset="0"/>
                <a:cs typeface="Calibri" panose="020F0502020204030204" pitchFamily="34" charset="0"/>
              </a:rPr>
              <a:t> International Journal of the Sociology of Language</a:t>
            </a:r>
            <a:r>
              <a:rPr lang="en-GB" sz="1200" dirty="0">
                <a:effectLst/>
                <a:latin typeface="Calibri" panose="020F0502020204030204" pitchFamily="34" charset="0"/>
                <a:ea typeface="Calibri" panose="020F0502020204030204" pitchFamily="34" charset="0"/>
                <a:cs typeface="Calibri" panose="020F0502020204030204" pitchFamily="34" charset="0"/>
              </a:rPr>
              <a:t> 256: 147-175.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69875" indent="-269875">
              <a:lnSpc>
                <a:spcPct val="100000"/>
              </a:lnSpc>
              <a:spcBef>
                <a:spcPts val="0"/>
              </a:spcBef>
              <a:spcAft>
                <a:spcPts val="600"/>
              </a:spcAft>
              <a:buNone/>
            </a:pPr>
            <a:endParaRPr lang="en-GB" sz="1200" dirty="0"/>
          </a:p>
        </p:txBody>
      </p:sp>
    </p:spTree>
    <p:extLst>
      <p:ext uri="{BB962C8B-B14F-4D97-AF65-F5344CB8AC3E}">
        <p14:creationId xmlns:p14="http://schemas.microsoft.com/office/powerpoint/2010/main" val="417719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Singular </a:t>
            </a:r>
            <a:r>
              <a:rPr lang="en-GB" i="1" dirty="0"/>
              <a:t>they </a:t>
            </a:r>
            <a:r>
              <a:rPr lang="en-GB" dirty="0"/>
              <a:t>and combined pronouns</a:t>
            </a:r>
          </a:p>
        </p:txBody>
      </p:sp>
      <p:pic>
        <p:nvPicPr>
          <p:cNvPr id="4" name="Picture 3" descr="A black and white text&#10;&#10;Description automatically generated">
            <a:extLst>
              <a:ext uri="{FF2B5EF4-FFF2-40B4-BE49-F238E27FC236}">
                <a16:creationId xmlns:a16="http://schemas.microsoft.com/office/drawing/2014/main" id="{3E55217C-4D50-0EE6-0D4A-370DEEE7DF40}"/>
              </a:ext>
            </a:extLst>
          </p:cNvPr>
          <p:cNvPicPr>
            <a:picLocks noChangeAspect="1"/>
          </p:cNvPicPr>
          <p:nvPr/>
        </p:nvPicPr>
        <p:blipFill>
          <a:blip r:embed="rId2"/>
          <a:stretch>
            <a:fillRect/>
          </a:stretch>
        </p:blipFill>
        <p:spPr>
          <a:xfrm>
            <a:off x="182245" y="697230"/>
            <a:ext cx="5731510" cy="3025140"/>
          </a:xfrm>
          <a:prstGeom prst="rect">
            <a:avLst/>
          </a:prstGeom>
        </p:spPr>
      </p:pic>
      <p:pic>
        <p:nvPicPr>
          <p:cNvPr id="5" name="Picture 4" descr="A graph of the number of english and english and&#10;&#10;Description automatically generated">
            <a:extLst>
              <a:ext uri="{FF2B5EF4-FFF2-40B4-BE49-F238E27FC236}">
                <a16:creationId xmlns:a16="http://schemas.microsoft.com/office/drawing/2014/main" id="{7705BC7B-613B-8204-9996-48B38106A0AA}"/>
              </a:ext>
            </a:extLst>
          </p:cNvPr>
          <p:cNvPicPr>
            <a:picLocks noChangeAspect="1"/>
          </p:cNvPicPr>
          <p:nvPr/>
        </p:nvPicPr>
        <p:blipFill>
          <a:blip r:embed="rId3"/>
          <a:stretch>
            <a:fillRect/>
          </a:stretch>
        </p:blipFill>
        <p:spPr>
          <a:xfrm>
            <a:off x="6104085" y="3429000"/>
            <a:ext cx="5731510" cy="3017520"/>
          </a:xfrm>
          <a:prstGeom prst="rect">
            <a:avLst/>
          </a:prstGeom>
        </p:spPr>
      </p:pic>
      <p:sp>
        <p:nvSpPr>
          <p:cNvPr id="7" name="TextBox 6">
            <a:extLst>
              <a:ext uri="{FF2B5EF4-FFF2-40B4-BE49-F238E27FC236}">
                <a16:creationId xmlns:a16="http://schemas.microsoft.com/office/drawing/2014/main" id="{C29ECBCE-0E34-CBA9-1210-7B6157C6BB19}"/>
              </a:ext>
            </a:extLst>
          </p:cNvPr>
          <p:cNvSpPr txBox="1"/>
          <p:nvPr/>
        </p:nvSpPr>
        <p:spPr>
          <a:xfrm>
            <a:off x="245201" y="3815750"/>
            <a:ext cx="6153150" cy="378565"/>
          </a:xfrm>
          <a:prstGeom prst="rect">
            <a:avLst/>
          </a:prstGeom>
          <a:noFill/>
        </p:spPr>
        <p:txBody>
          <a:bodyPr wrap="square">
            <a:spAutoFit/>
          </a:bodyPr>
          <a:lstStyle/>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Paterson (2014: 161)</a:t>
            </a:r>
          </a:p>
        </p:txBody>
      </p:sp>
      <p:sp>
        <p:nvSpPr>
          <p:cNvPr id="9" name="TextBox 8">
            <a:extLst>
              <a:ext uri="{FF2B5EF4-FFF2-40B4-BE49-F238E27FC236}">
                <a16:creationId xmlns:a16="http://schemas.microsoft.com/office/drawing/2014/main" id="{3CA10723-FFD0-A60C-F6CD-76894E114DA8}"/>
              </a:ext>
            </a:extLst>
          </p:cNvPr>
          <p:cNvSpPr txBox="1"/>
          <p:nvPr/>
        </p:nvSpPr>
        <p:spPr>
          <a:xfrm>
            <a:off x="6104085" y="6446520"/>
            <a:ext cx="6152604" cy="378565"/>
          </a:xfrm>
          <a:prstGeom prst="rect">
            <a:avLst/>
          </a:prstGeom>
          <a:noFill/>
        </p:spPr>
        <p:txBody>
          <a:bodyPr wrap="square">
            <a:spAutoFit/>
          </a:bodyPr>
          <a:lstStyle/>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(Paterson 2020: 267)</a:t>
            </a:r>
          </a:p>
        </p:txBody>
      </p:sp>
    </p:spTree>
    <p:extLst>
      <p:ext uri="{BB962C8B-B14F-4D97-AF65-F5344CB8AC3E}">
        <p14:creationId xmlns:p14="http://schemas.microsoft.com/office/powerpoint/2010/main" val="4153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The importance of context</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normAutofit/>
          </a:bodyPr>
          <a:lstStyle/>
          <a:p>
            <a:r>
              <a:rPr lang="en-GB" dirty="0"/>
              <a:t>The gender-neutral language reforms associated with the 1970s/80s onwards must be understood in their historical context</a:t>
            </a:r>
          </a:p>
          <a:p>
            <a:endParaRPr lang="en-GB" dirty="0"/>
          </a:p>
          <a:p>
            <a:r>
              <a:rPr lang="en-GB" dirty="0"/>
              <a:t>It’s not appropriate to apply a 2024 lens to critique earlier initiatives without acknowledging societal changes</a:t>
            </a:r>
          </a:p>
          <a:p>
            <a:pPr lvl="1"/>
            <a:r>
              <a:rPr lang="en-GB" dirty="0"/>
              <a:t>Second-wave feminists advocating for language reform were not necessarily excluding trans and non-binary people, though some may have been</a:t>
            </a:r>
          </a:p>
          <a:p>
            <a:pPr lvl="1"/>
            <a:r>
              <a:rPr lang="en-GB" dirty="0"/>
              <a:t>There are cases of trans exclusion that were justified through reference to feminist theories of the late 20th century</a:t>
            </a:r>
          </a:p>
          <a:p>
            <a:pPr lvl="1"/>
            <a:r>
              <a:rPr lang="en-GB" dirty="0"/>
              <a:t>But in the 1980s the primary aim was to address the invisibility of women, rather than all genders marginalised by patriarchal/cisnormative structures</a:t>
            </a:r>
          </a:p>
          <a:p>
            <a:pPr lvl="1"/>
            <a:endParaRPr lang="en-GB" dirty="0"/>
          </a:p>
          <a:p>
            <a:r>
              <a:rPr lang="en-GB" dirty="0"/>
              <a:t>Increased public awareness of trans and non-binary individuals is a more recent phenomenon</a:t>
            </a:r>
          </a:p>
          <a:p>
            <a:endParaRPr lang="en-GB" dirty="0"/>
          </a:p>
        </p:txBody>
      </p:sp>
    </p:spTree>
    <p:extLst>
      <p:ext uri="{BB962C8B-B14F-4D97-AF65-F5344CB8AC3E}">
        <p14:creationId xmlns:p14="http://schemas.microsoft.com/office/powerpoint/2010/main" val="399573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Gender-neutral or gender-visible?</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lstStyle/>
          <a:p>
            <a:r>
              <a:rPr lang="en-GB" dirty="0"/>
              <a:t>The reinforcement of the gender binary as realised in combined pronouns, means that ‘gender-neutral language reform’ is a misnomer</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‘Gender visible’ is the term I’ll use this morning</a:t>
            </a:r>
          </a:p>
        </p:txBody>
      </p:sp>
      <p:sp>
        <p:nvSpPr>
          <p:cNvPr id="5" name="TextBox 4">
            <a:extLst>
              <a:ext uri="{FF2B5EF4-FFF2-40B4-BE49-F238E27FC236}">
                <a16:creationId xmlns:a16="http://schemas.microsoft.com/office/drawing/2014/main" id="{123A256D-E4FC-3D90-144A-52BA0E30CD8B}"/>
              </a:ext>
            </a:extLst>
          </p:cNvPr>
          <p:cNvSpPr txBox="1"/>
          <p:nvPr/>
        </p:nvSpPr>
        <p:spPr>
          <a:xfrm>
            <a:off x="341812" y="1769575"/>
            <a:ext cx="6152604" cy="3931910"/>
          </a:xfrm>
          <a:prstGeom prst="rect">
            <a:avLst/>
          </a:prstGeom>
          <a:noFill/>
        </p:spPr>
        <p:txBody>
          <a:bodyPr wrap="square">
            <a:spAutoFit/>
          </a:bodyPr>
          <a:lstStyle/>
          <a:p>
            <a:pPr lvl="0">
              <a:lnSpc>
                <a:spcPct val="107000"/>
              </a:lnSpc>
            </a:pPr>
            <a:r>
              <a:rPr lang="en-GB" sz="1800" dirty="0">
                <a:effectLst/>
                <a:latin typeface="Calibri" panose="020F0502020204030204" pitchFamily="34" charset="0"/>
                <a:ea typeface="Calibri" panose="020F0502020204030204" pitchFamily="34" charset="0"/>
              </a:rPr>
              <a:t>Ledin and Lyngfelt’s (2013) taxonomy of </a:t>
            </a:r>
            <a:r>
              <a:rPr lang="en-GB" sz="1800" i="1" dirty="0">
                <a:effectLst/>
                <a:latin typeface="Calibri" panose="020F0502020204030204" pitchFamily="34" charset="0"/>
                <a:ea typeface="Calibri" panose="020F0502020204030204" pitchFamily="34" charset="0"/>
              </a:rPr>
              <a:t>hen</a:t>
            </a:r>
          </a:p>
          <a:p>
            <a:pPr lvl="0">
              <a:lnSpc>
                <a:spcPct val="107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mj-lt"/>
              <a:buAutoNum type="romanLcParenBoth"/>
            </a:pPr>
            <a:r>
              <a:rPr lang="en-GB" sz="1800" dirty="0">
                <a:effectLst/>
                <a:latin typeface="Calibri" panose="020F0502020204030204" pitchFamily="34" charset="0"/>
                <a:ea typeface="Calibri" panose="020F0502020204030204" pitchFamily="34" charset="0"/>
                <a:cs typeface="Calibri" panose="020F0502020204030204" pitchFamily="34" charset="0"/>
              </a:rPr>
              <a:t>Non-binary (the writer/speaker refers to a person with a non-binary gender identity);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Both"/>
            </a:pPr>
            <a:r>
              <a:rPr lang="en-GB" sz="1800" dirty="0">
                <a:effectLst/>
                <a:latin typeface="Calibri" panose="020F0502020204030204" pitchFamily="34" charset="0"/>
                <a:ea typeface="Calibri" panose="020F0502020204030204" pitchFamily="34" charset="0"/>
                <a:cs typeface="Calibri" panose="020F0502020204030204" pitchFamily="34" charset="0"/>
              </a:rPr>
              <a:t>Anonymising (the writer/speaker protects the privacy of a person by not disclosing the person’s gender);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Both"/>
            </a:pPr>
            <a:r>
              <a:rPr lang="en-GB" sz="1800" dirty="0">
                <a:effectLst/>
                <a:latin typeface="Calibri" panose="020F0502020204030204" pitchFamily="34" charset="0"/>
                <a:ea typeface="Calibri" panose="020F0502020204030204" pitchFamily="34" charset="0"/>
                <a:cs typeface="Calibri" panose="020F0502020204030204" pitchFamily="34" charset="0"/>
              </a:rPr>
              <a:t>Gender-ambiguous (the writer/speaker does not know the gender of the person);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Both"/>
            </a:pPr>
            <a:r>
              <a:rPr lang="en-GB" sz="1800" dirty="0">
                <a:effectLst/>
                <a:latin typeface="Calibri" panose="020F0502020204030204" pitchFamily="34" charset="0"/>
                <a:ea typeface="Calibri" panose="020F0502020204030204" pitchFamily="34" charset="0"/>
                <a:cs typeface="Calibri" panose="020F0502020204030204" pitchFamily="34" charset="0"/>
              </a:rPr>
              <a:t>Indefinite (the writer/speaker refers to an abstract/hypothetical person); and,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Both"/>
            </a:pPr>
            <a:r>
              <a:rPr lang="en-GB" sz="1800" dirty="0">
                <a:effectLst/>
                <a:latin typeface="Calibri" panose="020F0502020204030204" pitchFamily="34" charset="0"/>
                <a:ea typeface="Calibri" panose="020F0502020204030204" pitchFamily="34" charset="0"/>
                <a:cs typeface="Calibri" panose="020F0502020204030204" pitchFamily="34" charset="0"/>
              </a:rPr>
              <a:t>Generic (the writer[/speaker] refers to a person of any gender)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114800">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(Lehecka 2023)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2E9B7FF-6B0F-5248-7D65-79CC39D69966}"/>
              </a:ext>
            </a:extLst>
          </p:cNvPr>
          <p:cNvSpPr txBox="1"/>
          <p:nvPr/>
        </p:nvSpPr>
        <p:spPr>
          <a:xfrm>
            <a:off x="7664773" y="1772712"/>
            <a:ext cx="3276601" cy="3240502"/>
          </a:xfrm>
          <a:prstGeom prst="rect">
            <a:avLst/>
          </a:prstGeom>
          <a:noFill/>
        </p:spPr>
        <p:txBody>
          <a:bodyPr wrap="square">
            <a:spAutoFit/>
          </a:bodyPr>
          <a:lstStyle/>
          <a:p>
            <a:pPr lvl="0">
              <a:lnSpc>
                <a:spcPct val="107000"/>
              </a:lnSpc>
            </a:pPr>
            <a:r>
              <a:rPr lang="en-GB" sz="1800" dirty="0">
                <a:effectLst/>
                <a:latin typeface="Calibri" panose="020F0502020204030204" pitchFamily="34" charset="0"/>
                <a:ea typeface="Calibri" panose="020F0502020204030204" pitchFamily="34" charset="0"/>
              </a:rPr>
              <a:t>Mapping th</a:t>
            </a:r>
            <a:r>
              <a:rPr lang="en-GB" dirty="0">
                <a:latin typeface="Calibri" panose="020F0502020204030204" pitchFamily="34" charset="0"/>
                <a:ea typeface="Calibri" panose="020F0502020204030204" pitchFamily="34" charset="0"/>
              </a:rPr>
              <a:t>e taxonomy to </a:t>
            </a:r>
            <a:r>
              <a:rPr lang="en-GB" i="1" dirty="0">
                <a:latin typeface="Calibri" panose="020F0502020204030204" pitchFamily="34" charset="0"/>
                <a:ea typeface="Calibri" panose="020F0502020204030204" pitchFamily="34" charset="0"/>
              </a:rPr>
              <a:t>they</a:t>
            </a:r>
            <a:endParaRPr lang="en-GB" sz="1800" i="1" dirty="0">
              <a:effectLst/>
              <a:latin typeface="Calibri" panose="020F0502020204030204" pitchFamily="34" charset="0"/>
              <a:ea typeface="Calibri" panose="020F0502020204030204" pitchFamily="34" charset="0"/>
            </a:endParaRPr>
          </a:p>
          <a:p>
            <a:pPr lvl="0">
              <a:lnSpc>
                <a:spcPct val="107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mj-lt"/>
              <a:buAutoNum type="romanLcParenBoth"/>
            </a:pPr>
            <a:r>
              <a:rPr lang="en-GB" sz="1800" dirty="0">
                <a:effectLst/>
                <a:latin typeface="Calibri" panose="020F0502020204030204" pitchFamily="34" charset="0"/>
                <a:ea typeface="Calibri" panose="020F0502020204030204" pitchFamily="34" charset="0"/>
                <a:cs typeface="Calibri" panose="020F0502020204030204" pitchFamily="34" charset="0"/>
              </a:rPr>
              <a:t>Non-binary </a:t>
            </a:r>
            <a:r>
              <a:rPr lang="en-GB" sz="1800" i="1" dirty="0">
                <a:effectLst/>
                <a:latin typeface="Calibri" panose="020F0502020204030204" pitchFamily="34" charset="0"/>
                <a:ea typeface="Calibri" panose="020F0502020204030204" pitchFamily="34" charset="0"/>
                <a:cs typeface="Calibri" panose="020F0502020204030204" pitchFamily="34" charset="0"/>
              </a:rPr>
              <a:t>they</a:t>
            </a:r>
            <a:br>
              <a:rPr lang="en-GB" sz="1800" i="1" dirty="0">
                <a:effectLst/>
                <a:latin typeface="Calibri" panose="020F0502020204030204" pitchFamily="34" charset="0"/>
                <a:ea typeface="Calibri" panose="020F0502020204030204" pitchFamily="34" charset="0"/>
                <a:cs typeface="Calibri" panose="020F0502020204030204" pitchFamily="34" charset="0"/>
              </a:rPr>
            </a:br>
            <a:endParaRPr lang="en-GB" sz="16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Both"/>
            </a:pPr>
            <a:r>
              <a:rPr lang="en-GB" dirty="0">
                <a:latin typeface="Calibri" panose="020F0502020204030204" pitchFamily="34" charset="0"/>
                <a:ea typeface="Calibri" panose="020F0502020204030204" pitchFamily="34" charset="0"/>
                <a:cs typeface="Calibri" panose="020F0502020204030204" pitchFamily="34" charset="0"/>
              </a:rPr>
              <a:t>Gender-not relevant </a:t>
            </a:r>
            <a:r>
              <a:rPr lang="en-GB" i="1" dirty="0">
                <a:latin typeface="Calibri" panose="020F0502020204030204" pitchFamily="34" charset="0"/>
                <a:ea typeface="Calibri" panose="020F0502020204030204" pitchFamily="34" charset="0"/>
                <a:cs typeface="Calibri" panose="020F0502020204030204" pitchFamily="34" charset="0"/>
              </a:rPr>
              <a:t>they</a:t>
            </a:r>
          </a:p>
          <a:p>
            <a:pPr marL="342900" lvl="0" indent="-342900">
              <a:lnSpc>
                <a:spcPct val="107000"/>
              </a:lnSpc>
              <a:buFont typeface="+mj-lt"/>
              <a:buAutoNum type="romanLcParenBoth"/>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Both"/>
            </a:pPr>
            <a:r>
              <a:rPr lang="en-GB" sz="1800" dirty="0">
                <a:effectLst/>
                <a:latin typeface="Calibri" panose="020F0502020204030204" pitchFamily="34" charset="0"/>
                <a:ea typeface="Calibri" panose="020F0502020204030204" pitchFamily="34" charset="0"/>
                <a:cs typeface="Calibri" panose="020F0502020204030204" pitchFamily="34" charset="0"/>
              </a:rPr>
              <a:t>Epicene </a:t>
            </a:r>
            <a:r>
              <a:rPr lang="en-GB" sz="1800" i="1" dirty="0">
                <a:effectLst/>
                <a:latin typeface="Calibri" panose="020F0502020204030204" pitchFamily="34" charset="0"/>
                <a:ea typeface="Calibri" panose="020F0502020204030204" pitchFamily="34" charset="0"/>
                <a:cs typeface="Calibri" panose="020F0502020204030204" pitchFamily="34" charset="0"/>
              </a:rPr>
              <a:t>they</a:t>
            </a:r>
          </a:p>
          <a:p>
            <a:pPr marL="342900" lvl="0" indent="-342900">
              <a:lnSpc>
                <a:spcPct val="107000"/>
              </a:lnSpc>
              <a:buFont typeface="+mj-lt"/>
              <a:buAutoNum type="romanLcParenBoth"/>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Both"/>
            </a:pPr>
            <a:r>
              <a:rPr lang="en-GB" sz="1800" dirty="0">
                <a:effectLst/>
                <a:latin typeface="Calibri" panose="020F0502020204030204" pitchFamily="34" charset="0"/>
                <a:ea typeface="Calibri" panose="020F0502020204030204" pitchFamily="34" charset="0"/>
                <a:cs typeface="Calibri" panose="020F0502020204030204" pitchFamily="34" charset="0"/>
              </a:rPr>
              <a:t>Singular </a:t>
            </a:r>
            <a:r>
              <a:rPr lang="en-GB" sz="1800" i="1" dirty="0">
                <a:effectLst/>
                <a:latin typeface="Calibri" panose="020F0502020204030204" pitchFamily="34" charset="0"/>
                <a:ea typeface="Calibri" panose="020F0502020204030204" pitchFamily="34" charset="0"/>
                <a:cs typeface="Calibri" panose="020F0502020204030204" pitchFamily="34" charset="0"/>
              </a:rPr>
              <a:t>they</a:t>
            </a:r>
            <a:endParaRPr lang="en-GB" i="1"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mj-lt"/>
              <a:buAutoNum type="romanLcParenBoth"/>
            </a:pPr>
            <a:endParaRPr lang="en-GB" sz="1800" i="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mj-lt"/>
              <a:buAutoNum type="romanLcParenBoth"/>
            </a:pPr>
            <a:r>
              <a:rPr lang="en-GB" sz="1800" dirty="0">
                <a:effectLst/>
                <a:latin typeface="Calibri" panose="020F0502020204030204" pitchFamily="34" charset="0"/>
                <a:ea typeface="Calibri" panose="020F0502020204030204" pitchFamily="34" charset="0"/>
                <a:cs typeface="Calibri" panose="020F0502020204030204" pitchFamily="34" charset="0"/>
              </a:rPr>
              <a:t>Singular </a:t>
            </a:r>
            <a:r>
              <a:rPr lang="en-GB" sz="1800" i="1" dirty="0">
                <a:effectLst/>
                <a:latin typeface="Calibri" panose="020F0502020204030204" pitchFamily="34" charset="0"/>
                <a:ea typeface="Calibri" panose="020F0502020204030204" pitchFamily="34" charset="0"/>
                <a:cs typeface="Calibri" panose="020F0502020204030204" pitchFamily="34" charset="0"/>
              </a:rPr>
              <a:t>they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460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Gender-visible at the meso/micro levels</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p:txBody>
          <a:bodyPr>
            <a:normAutofit/>
          </a:bodyPr>
          <a:lstStyle/>
          <a:p>
            <a:r>
              <a:rPr lang="en-GB" dirty="0"/>
              <a:t>The process of adding pronouns to one’s professional bio operates on two levels:</a:t>
            </a:r>
          </a:p>
          <a:p>
            <a:pPr lvl="1"/>
            <a:r>
              <a:rPr lang="en-GB" dirty="0"/>
              <a:t>The micro level, as it reflects individual agency</a:t>
            </a:r>
          </a:p>
          <a:p>
            <a:pPr lvl="1"/>
            <a:r>
              <a:rPr lang="en-GB" dirty="0"/>
              <a:t>The meso level since different practices emerge in different contexts</a:t>
            </a:r>
          </a:p>
          <a:p>
            <a:endParaRPr lang="en-GB" dirty="0"/>
          </a:p>
          <a:p>
            <a:r>
              <a:rPr lang="en-GB" dirty="0"/>
              <a:t>This talk will focus on corporate environments and how pronouns are used in the workplace</a:t>
            </a:r>
          </a:p>
          <a:p>
            <a:pPr lvl="1"/>
            <a:r>
              <a:rPr lang="en-GB" dirty="0"/>
              <a:t>The affordances of the technologies used are significant, but play a background role</a:t>
            </a:r>
          </a:p>
          <a:p>
            <a:pPr marL="0" indent="0">
              <a:buNone/>
            </a:pPr>
            <a:endParaRPr lang="en-GB" dirty="0"/>
          </a:p>
        </p:txBody>
      </p:sp>
    </p:spTree>
    <p:extLst>
      <p:ext uri="{BB962C8B-B14F-4D97-AF65-F5344CB8AC3E}">
        <p14:creationId xmlns:p14="http://schemas.microsoft.com/office/powerpoint/2010/main" val="291813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Pronouns in bio</a:t>
            </a:r>
          </a:p>
        </p:txBody>
      </p:sp>
      <p:sp>
        <p:nvSpPr>
          <p:cNvPr id="5" name="TextBox 4">
            <a:extLst>
              <a:ext uri="{FF2B5EF4-FFF2-40B4-BE49-F238E27FC236}">
                <a16:creationId xmlns:a16="http://schemas.microsoft.com/office/drawing/2014/main" id="{C1BC8CBE-6B2A-A686-EC4A-C5974D51DB34}"/>
              </a:ext>
            </a:extLst>
          </p:cNvPr>
          <p:cNvSpPr txBox="1"/>
          <p:nvPr/>
        </p:nvSpPr>
        <p:spPr>
          <a:xfrm>
            <a:off x="2782221" y="4765775"/>
            <a:ext cx="7143751" cy="923330"/>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‘the question remains if adding pronouns to the bio can be a superficial act of allyship when trans-inclusive practices do not extend beyond that’</a:t>
            </a:r>
          </a:p>
          <a:p>
            <a:r>
              <a:rPr lang="en-GB" dirty="0">
                <a:latin typeface="Calibri" panose="020F0502020204030204" pitchFamily="34" charset="0"/>
              </a:rPr>
              <a:t>			 	           (King and Crowley 2023: 81)</a:t>
            </a:r>
            <a:endParaRPr lang="en-GB" dirty="0"/>
          </a:p>
        </p:txBody>
      </p:sp>
      <p:pic>
        <p:nvPicPr>
          <p:cNvPr id="6" name="Picture 5">
            <a:extLst>
              <a:ext uri="{FF2B5EF4-FFF2-40B4-BE49-F238E27FC236}">
                <a16:creationId xmlns:a16="http://schemas.microsoft.com/office/drawing/2014/main" id="{41A9989A-9DAF-6CFD-004E-531DA138C11B}"/>
              </a:ext>
            </a:extLst>
          </p:cNvPr>
          <p:cNvPicPr>
            <a:picLocks noChangeAspect="1"/>
          </p:cNvPicPr>
          <p:nvPr/>
        </p:nvPicPr>
        <p:blipFill>
          <a:blip r:embed="rId2"/>
          <a:stretch>
            <a:fillRect/>
          </a:stretch>
        </p:blipFill>
        <p:spPr>
          <a:xfrm>
            <a:off x="363770" y="1630560"/>
            <a:ext cx="5731510" cy="2468880"/>
          </a:xfrm>
          <a:prstGeom prst="rect">
            <a:avLst/>
          </a:prstGeom>
        </p:spPr>
      </p:pic>
      <p:pic>
        <p:nvPicPr>
          <p:cNvPr id="7" name="Picture 6" descr="A close-up of a card&#10;&#10;Description automatically generated">
            <a:extLst>
              <a:ext uri="{FF2B5EF4-FFF2-40B4-BE49-F238E27FC236}">
                <a16:creationId xmlns:a16="http://schemas.microsoft.com/office/drawing/2014/main" id="{009A1876-2414-2A89-5AA0-C54DCFDFAB8B}"/>
              </a:ext>
            </a:extLst>
          </p:cNvPr>
          <p:cNvPicPr>
            <a:picLocks noChangeAspect="1"/>
          </p:cNvPicPr>
          <p:nvPr/>
        </p:nvPicPr>
        <p:blipFill>
          <a:blip r:embed="rId3"/>
          <a:stretch>
            <a:fillRect/>
          </a:stretch>
        </p:blipFill>
        <p:spPr>
          <a:xfrm>
            <a:off x="6354097" y="1630560"/>
            <a:ext cx="5731510" cy="1241425"/>
          </a:xfrm>
          <a:prstGeom prst="rect">
            <a:avLst/>
          </a:prstGeom>
        </p:spPr>
      </p:pic>
      <p:sp>
        <p:nvSpPr>
          <p:cNvPr id="9" name="TextBox 8">
            <a:extLst>
              <a:ext uri="{FF2B5EF4-FFF2-40B4-BE49-F238E27FC236}">
                <a16:creationId xmlns:a16="http://schemas.microsoft.com/office/drawing/2014/main" id="{881918C5-D029-AF57-5925-9721AF3DF5CA}"/>
              </a:ext>
            </a:extLst>
          </p:cNvPr>
          <p:cNvSpPr txBox="1"/>
          <p:nvPr/>
        </p:nvSpPr>
        <p:spPr>
          <a:xfrm>
            <a:off x="8751654" y="2871985"/>
            <a:ext cx="3076575" cy="378565"/>
          </a:xfrm>
          <a:prstGeom prst="rect">
            <a:avLst/>
          </a:prstGeom>
          <a:noFill/>
        </p:spPr>
        <p:txBody>
          <a:bodyPr wrap="square">
            <a:spAutoFit/>
          </a:bodyPr>
          <a:lstStyle/>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(King and Crowley 2023: 81)</a:t>
            </a:r>
          </a:p>
        </p:txBody>
      </p:sp>
    </p:spTree>
    <p:extLst>
      <p:ext uri="{BB962C8B-B14F-4D97-AF65-F5344CB8AC3E}">
        <p14:creationId xmlns:p14="http://schemas.microsoft.com/office/powerpoint/2010/main" val="21031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D81-FB84-4BC7-91AE-E6FDFDDE1EE8}"/>
              </a:ext>
            </a:extLst>
          </p:cNvPr>
          <p:cNvSpPr>
            <a:spLocks noGrp="1"/>
          </p:cNvSpPr>
          <p:nvPr>
            <p:ph type="title"/>
          </p:nvPr>
        </p:nvSpPr>
        <p:spPr/>
        <p:txBody>
          <a:bodyPr>
            <a:normAutofit fontScale="90000"/>
          </a:bodyPr>
          <a:lstStyle/>
          <a:p>
            <a:r>
              <a:rPr lang="en-GB" dirty="0"/>
              <a:t>What even are pronouns?</a:t>
            </a:r>
          </a:p>
        </p:txBody>
      </p:sp>
      <p:sp>
        <p:nvSpPr>
          <p:cNvPr id="3" name="Content Placeholder 2">
            <a:extLst>
              <a:ext uri="{FF2B5EF4-FFF2-40B4-BE49-F238E27FC236}">
                <a16:creationId xmlns:a16="http://schemas.microsoft.com/office/drawing/2014/main" id="{2F9FB6CC-2F1B-2EF8-B3C8-A42A9FBBDC00}"/>
              </a:ext>
            </a:extLst>
          </p:cNvPr>
          <p:cNvSpPr>
            <a:spLocks noGrp="1"/>
          </p:cNvSpPr>
          <p:nvPr>
            <p:ph idx="1"/>
          </p:nvPr>
        </p:nvSpPr>
        <p:spPr>
          <a:xfrm>
            <a:off x="104953" y="712817"/>
            <a:ext cx="7149287" cy="5964028"/>
          </a:xfrm>
        </p:spPr>
        <p:txBody>
          <a:bodyPr>
            <a:normAutofit fontScale="92500" lnSpcReduction="10000"/>
          </a:bodyPr>
          <a:lstStyle/>
          <a:p>
            <a:r>
              <a:rPr lang="en-GB" dirty="0"/>
              <a:t>Many examples of opposition to pronoun usage come from individuals who, perhaps, do not fully understand what pronouns are.</a:t>
            </a:r>
          </a:p>
          <a:p>
            <a:r>
              <a:rPr lang="en-GB" dirty="0"/>
              <a:t>On platforms like Reddit and Mumsnet, some individuals:</a:t>
            </a:r>
          </a:p>
          <a:p>
            <a:pPr lvl="1"/>
            <a:r>
              <a:rPr lang="en-GB" dirty="0"/>
              <a:t>confuse honorifics (e.g., "Dr" or "your highness") with pronouns</a:t>
            </a:r>
          </a:p>
          <a:p>
            <a:pPr lvl="1"/>
            <a:r>
              <a:rPr lang="en-GB" dirty="0"/>
              <a:t>use nouns (e.g., "Piggy," "Lord") </a:t>
            </a:r>
          </a:p>
          <a:p>
            <a:pPr lvl="1"/>
            <a:r>
              <a:rPr lang="en-GB" dirty="0"/>
              <a:t>opt for first-person pronouns</a:t>
            </a:r>
          </a:p>
          <a:p>
            <a:pPr lvl="1"/>
            <a:r>
              <a:rPr lang="en-GB" dirty="0"/>
              <a:t>intentionally choose non-pronouns as a form of protest</a:t>
            </a:r>
          </a:p>
          <a:p>
            <a:r>
              <a:rPr lang="en-GB" dirty="0"/>
              <a:t>These reactions indicate that the issue is less about pronouns and more about the challenge to traditional gender norms</a:t>
            </a:r>
          </a:p>
          <a:p>
            <a:pPr lvl="1"/>
            <a:r>
              <a:rPr lang="en-GB" dirty="0"/>
              <a:t>The understanding that not everyone fits neatly into binary categories disrupts the gendered worldview they have always known </a:t>
            </a:r>
          </a:p>
          <a:p>
            <a:pPr lvl="1"/>
            <a:r>
              <a:rPr lang="en-GB" dirty="0"/>
              <a:t>But this does not excuse violence, prejudice, or discrimination in any form.</a:t>
            </a:r>
          </a:p>
        </p:txBody>
      </p:sp>
      <p:graphicFrame>
        <p:nvGraphicFramePr>
          <p:cNvPr id="8" name="Table 7">
            <a:extLst>
              <a:ext uri="{FF2B5EF4-FFF2-40B4-BE49-F238E27FC236}">
                <a16:creationId xmlns:a16="http://schemas.microsoft.com/office/drawing/2014/main" id="{0CB6892E-21E5-B1B7-D27B-6D5615157803}"/>
              </a:ext>
            </a:extLst>
          </p:cNvPr>
          <p:cNvGraphicFramePr>
            <a:graphicFrameLocks noGrp="1"/>
          </p:cNvGraphicFramePr>
          <p:nvPr>
            <p:extLst>
              <p:ext uri="{D42A27DB-BD31-4B8C-83A1-F6EECF244321}">
                <p14:modId xmlns:p14="http://schemas.microsoft.com/office/powerpoint/2010/main" val="4027162295"/>
              </p:ext>
            </p:extLst>
          </p:nvPr>
        </p:nvGraphicFramePr>
        <p:xfrm>
          <a:off x="7756459" y="3694831"/>
          <a:ext cx="3979819" cy="2243840"/>
        </p:xfrm>
        <a:graphic>
          <a:graphicData uri="http://schemas.openxmlformats.org/drawingml/2006/table">
            <a:tbl>
              <a:tblPr firstRow="1" bandRow="1">
                <a:tableStyleId>{21E4AEA4-8DFA-4A89-87EB-49C32662AFE0}</a:tableStyleId>
              </a:tblPr>
              <a:tblGrid>
                <a:gridCol w="3979819">
                  <a:extLst>
                    <a:ext uri="{9D8B030D-6E8A-4147-A177-3AD203B41FA5}">
                      <a16:colId xmlns:a16="http://schemas.microsoft.com/office/drawing/2014/main" val="1082235953"/>
                    </a:ext>
                  </a:extLst>
                </a:gridCol>
              </a:tblGrid>
              <a:tr h="0">
                <a:tc>
                  <a:txBody>
                    <a:bodyPr/>
                    <a:lstStyle/>
                    <a:p>
                      <a:pPr>
                        <a:lnSpc>
                          <a:spcPct val="107000"/>
                        </a:lnSpc>
                        <a:spcAft>
                          <a:spcPts val="800"/>
                        </a:spcAft>
                      </a:pPr>
                      <a:r>
                        <a:rPr lang="en-GB" sz="1800" dirty="0">
                          <a:effectLst/>
                        </a:rPr>
                        <a:t>Reddit (2022)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7298260"/>
                  </a:ext>
                </a:extLst>
              </a:tr>
              <a:tr h="0">
                <a:tc>
                  <a:txBody>
                    <a:bodyPr/>
                    <a:lstStyle/>
                    <a:p>
                      <a:pPr>
                        <a:lnSpc>
                          <a:spcPct val="107000"/>
                        </a:lnSpc>
                        <a:spcAft>
                          <a:spcPts val="800"/>
                        </a:spcAft>
                      </a:pPr>
                      <a:r>
                        <a:rPr lang="en-GB" sz="1800" dirty="0">
                          <a:effectLst/>
                        </a:rPr>
                        <a:t>John Smith (get / fucked)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8658766"/>
                  </a:ext>
                </a:extLst>
              </a:tr>
              <a:tr h="0">
                <a:tc>
                  <a:txBody>
                    <a:bodyPr/>
                    <a:lstStyle/>
                    <a:p>
                      <a:pPr>
                        <a:lnSpc>
                          <a:spcPct val="107000"/>
                        </a:lnSpc>
                        <a:spcAft>
                          <a:spcPts val="800"/>
                        </a:spcAft>
                      </a:pPr>
                      <a:r>
                        <a:rPr lang="en-GB" sz="1800" dirty="0">
                          <a:effectLst/>
                        </a:rPr>
                        <a:t>My genders are "lord" and "his majesty"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913204"/>
                  </a:ext>
                </a:extLst>
              </a:tr>
              <a:tr h="0">
                <a:tc>
                  <a:txBody>
                    <a:bodyPr/>
                    <a:lstStyle/>
                    <a:p>
                      <a:pPr>
                        <a:lnSpc>
                          <a:spcPct val="107000"/>
                        </a:lnSpc>
                        <a:spcAft>
                          <a:spcPts val="800"/>
                        </a:spcAft>
                      </a:pPr>
                      <a:r>
                        <a:rPr lang="en-GB" sz="1800" dirty="0">
                          <a:effectLst/>
                        </a:rPr>
                        <a:t>NO/YB - None of your business.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9759655"/>
                  </a:ext>
                </a:extLst>
              </a:tr>
              <a:tr h="0">
                <a:tc>
                  <a:txBody>
                    <a:bodyPr/>
                    <a:lstStyle/>
                    <a:p>
                      <a:pPr>
                        <a:lnSpc>
                          <a:spcPct val="107000"/>
                        </a:lnSpc>
                        <a:spcAft>
                          <a:spcPts val="800"/>
                        </a:spcAft>
                      </a:pPr>
                      <a:r>
                        <a:rPr lang="en-GB" sz="1800" dirty="0">
                          <a:effectLst/>
                        </a:rPr>
                        <a:t>Beep/boop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287047"/>
                  </a:ext>
                </a:extLst>
              </a:tr>
              <a:tr h="0">
                <a:tc>
                  <a:txBody>
                    <a:bodyPr/>
                    <a:lstStyle/>
                    <a:p>
                      <a:pPr>
                        <a:lnSpc>
                          <a:spcPct val="107000"/>
                        </a:lnSpc>
                        <a:spcAft>
                          <a:spcPts val="800"/>
                        </a:spcAft>
                      </a:pPr>
                      <a:r>
                        <a:rPr lang="en-GB" sz="1800" dirty="0">
                          <a:effectLst/>
                        </a:rPr>
                        <a:t>Attack helicopter / Attack helicopter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927172"/>
                  </a:ext>
                </a:extLst>
              </a:tr>
              <a:tr h="0">
                <a:tc>
                  <a:txBody>
                    <a:bodyPr/>
                    <a:lstStyle/>
                    <a:p>
                      <a:pPr>
                        <a:lnSpc>
                          <a:spcPct val="107000"/>
                        </a:lnSpc>
                        <a:spcAft>
                          <a:spcPts val="800"/>
                        </a:spcAft>
                      </a:pPr>
                      <a:r>
                        <a:rPr lang="en-GB" sz="1800" dirty="0">
                          <a:effectLst/>
                        </a:rPr>
                        <a:t>Dr / Dr, X / X... Just make some stuff 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5346713"/>
                  </a:ext>
                </a:extLst>
              </a:tr>
              <a:tr h="0">
                <a:tc>
                  <a:txBody>
                    <a:bodyPr/>
                    <a:lstStyle/>
                    <a:p>
                      <a:pPr algn="r">
                        <a:lnSpc>
                          <a:spcPct val="107000"/>
                        </a:lnSpc>
                        <a:spcAft>
                          <a:spcPts val="800"/>
                        </a:spcAft>
                      </a:pPr>
                      <a:r>
                        <a:rPr lang="en-GB" sz="1800" dirty="0">
                          <a:effectLst/>
                        </a:rPr>
                        <a:t>r/JordanPeterson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729441"/>
                  </a:ext>
                </a:extLst>
              </a:tr>
            </a:tbl>
          </a:graphicData>
        </a:graphic>
      </p:graphicFrame>
      <p:graphicFrame>
        <p:nvGraphicFramePr>
          <p:cNvPr id="9" name="Table 8">
            <a:extLst>
              <a:ext uri="{FF2B5EF4-FFF2-40B4-BE49-F238E27FC236}">
                <a16:creationId xmlns:a16="http://schemas.microsoft.com/office/drawing/2014/main" id="{BD598928-28A0-867A-C37F-26EDE0510D3B}"/>
              </a:ext>
            </a:extLst>
          </p:cNvPr>
          <p:cNvGraphicFramePr>
            <a:graphicFrameLocks noGrp="1"/>
          </p:cNvGraphicFramePr>
          <p:nvPr>
            <p:extLst>
              <p:ext uri="{D42A27DB-BD31-4B8C-83A1-F6EECF244321}">
                <p14:modId xmlns:p14="http://schemas.microsoft.com/office/powerpoint/2010/main" val="2804057531"/>
              </p:ext>
            </p:extLst>
          </p:nvPr>
        </p:nvGraphicFramePr>
        <p:xfrm>
          <a:off x="7191390" y="712817"/>
          <a:ext cx="4894217" cy="2537337"/>
        </p:xfrm>
        <a:graphic>
          <a:graphicData uri="http://schemas.openxmlformats.org/drawingml/2006/table">
            <a:tbl>
              <a:tblPr firstRow="1" bandRow="1">
                <a:tableStyleId>{21E4AEA4-8DFA-4A89-87EB-49C32662AFE0}</a:tableStyleId>
              </a:tblPr>
              <a:tblGrid>
                <a:gridCol w="4894217">
                  <a:extLst>
                    <a:ext uri="{9D8B030D-6E8A-4147-A177-3AD203B41FA5}">
                      <a16:colId xmlns:a16="http://schemas.microsoft.com/office/drawing/2014/main" val="2509435814"/>
                    </a:ext>
                  </a:extLst>
                </a:gridCol>
              </a:tblGrid>
              <a:tr h="0">
                <a:tc>
                  <a:txBody>
                    <a:bodyPr/>
                    <a:lstStyle/>
                    <a:p>
                      <a:pPr>
                        <a:lnSpc>
                          <a:spcPct val="107000"/>
                        </a:lnSpc>
                        <a:spcAft>
                          <a:spcPts val="800"/>
                        </a:spcAft>
                      </a:pPr>
                      <a:r>
                        <a:rPr lang="en-GB" sz="1800" dirty="0">
                          <a:effectLst/>
                        </a:rPr>
                        <a:t>Mumsnet (2024)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7298260"/>
                  </a:ext>
                </a:extLst>
              </a:tr>
              <a:tr h="0">
                <a:tc>
                  <a:txBody>
                    <a:bodyPr/>
                    <a:lstStyle/>
                    <a:p>
                      <a:pPr>
                        <a:lnSpc>
                          <a:spcPct val="107000"/>
                        </a:lnSpc>
                        <a:spcAft>
                          <a:spcPts val="800"/>
                        </a:spcAft>
                      </a:pPr>
                      <a:r>
                        <a:rPr lang="en-GB" sz="1800" dirty="0">
                          <a:effectLst/>
                        </a:rPr>
                        <a:t>Offer to use 'who, 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8658766"/>
                  </a:ext>
                </a:extLst>
              </a:tr>
              <a:tr h="0">
                <a:tc>
                  <a:txBody>
                    <a:bodyPr/>
                    <a:lstStyle/>
                    <a:p>
                      <a:pPr>
                        <a:lnSpc>
                          <a:spcPct val="107000"/>
                        </a:lnSpc>
                        <a:spcAft>
                          <a:spcPts val="800"/>
                        </a:spcAft>
                      </a:pPr>
                      <a:r>
                        <a:rPr lang="en-GB" sz="1800" dirty="0">
                          <a:effectLst/>
                        </a:rPr>
                        <a:t>In the short term use "I, me, mine".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913204"/>
                  </a:ext>
                </a:extLst>
              </a:tr>
              <a:tr h="0">
                <a:tc>
                  <a:txBody>
                    <a:bodyPr/>
                    <a:lstStyle/>
                    <a:p>
                      <a:pPr>
                        <a:lnSpc>
                          <a:spcPct val="107000"/>
                        </a:lnSpc>
                        <a:spcAft>
                          <a:spcPts val="800"/>
                        </a:spcAft>
                      </a:pPr>
                      <a:r>
                        <a:rPr lang="en-GB" sz="1800" dirty="0">
                          <a:effectLst/>
                        </a:rPr>
                        <a:t>One man has 'Your Highness', which i rather liked.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9759655"/>
                  </a:ext>
                </a:extLst>
              </a:tr>
              <a:tr h="0">
                <a:tc>
                  <a:txBody>
                    <a:bodyPr/>
                    <a:lstStyle/>
                    <a:p>
                      <a:pPr>
                        <a:lnSpc>
                          <a:spcPct val="107000"/>
                        </a:lnSpc>
                        <a:spcAft>
                          <a:spcPts val="800"/>
                        </a:spcAft>
                      </a:pPr>
                      <a:r>
                        <a:rPr lang="en-GB" sz="1800" dirty="0">
                          <a:effectLst/>
                        </a:rPr>
                        <a:t>I’d be tempted to put “Piggy/Moi”.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287047"/>
                  </a:ext>
                </a:extLst>
              </a:tr>
              <a:tr h="0">
                <a:tc>
                  <a:txBody>
                    <a:bodyPr/>
                    <a:lstStyle/>
                    <a:p>
                      <a:pPr>
                        <a:lnSpc>
                          <a:spcPct val="107000"/>
                        </a:lnSpc>
                        <a:spcAft>
                          <a:spcPts val="800"/>
                        </a:spcAft>
                      </a:pPr>
                      <a:r>
                        <a:rPr lang="en-GB" sz="1800" dirty="0">
                          <a:effectLst/>
                        </a:rPr>
                        <a:t>I quite fancy ‘Fuckface’ as my pronoun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927172"/>
                  </a:ext>
                </a:extLst>
              </a:tr>
              <a:tr h="0">
                <a:tc>
                  <a:txBody>
                    <a:bodyPr/>
                    <a:lstStyle/>
                    <a:p>
                      <a:pPr>
                        <a:lnSpc>
                          <a:spcPct val="107000"/>
                        </a:lnSpc>
                        <a:spcAft>
                          <a:spcPts val="800"/>
                        </a:spcAft>
                      </a:pPr>
                      <a:r>
                        <a:rPr lang="en-GB" sz="1800" dirty="0">
                          <a:effectLst/>
                        </a:rPr>
                        <a:t>I quite fancy “My pronouns are sex based, like my oppression”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5346713"/>
                  </a:ext>
                </a:extLst>
              </a:tr>
              <a:tr h="0">
                <a:tc>
                  <a:txBody>
                    <a:bodyPr/>
                    <a:lstStyle/>
                    <a:p>
                      <a:pPr algn="r">
                        <a:lnSpc>
                          <a:spcPct val="107000"/>
                        </a:lnSpc>
                        <a:spcAft>
                          <a:spcPts val="800"/>
                        </a:spcAft>
                      </a:pPr>
                      <a:r>
                        <a:rPr lang="en-GB" sz="1800" dirty="0">
                          <a:effectLst/>
                        </a:rPr>
                        <a:t>Feminism: Sex and gender discussions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729441"/>
                  </a:ext>
                </a:extLst>
              </a:tr>
            </a:tbl>
          </a:graphicData>
        </a:graphic>
      </p:graphicFrame>
    </p:spTree>
    <p:extLst>
      <p:ext uri="{BB962C8B-B14F-4D97-AF65-F5344CB8AC3E}">
        <p14:creationId xmlns:p14="http://schemas.microsoft.com/office/powerpoint/2010/main" val="2199625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5004</Words>
  <Application>Microsoft Macintosh PowerPoint</Application>
  <PresentationFormat>Grand écran</PresentationFormat>
  <Paragraphs>293</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Aptos</vt:lpstr>
      <vt:lpstr>Arial</vt:lpstr>
      <vt:lpstr>Calibri</vt:lpstr>
      <vt:lpstr>Calibri Light</vt:lpstr>
      <vt:lpstr>Segoe UI Emoji</vt:lpstr>
      <vt:lpstr>Office Theme</vt:lpstr>
      <vt:lpstr>Pronouns in bio: A site of empowerment, validation, struggle, performance, distraction, and corporate rainbow washing?</vt:lpstr>
      <vt:lpstr>Présentation PowerPoint</vt:lpstr>
      <vt:lpstr>Overview</vt:lpstr>
      <vt:lpstr>Singular they and combined pronouns</vt:lpstr>
      <vt:lpstr>The importance of context</vt:lpstr>
      <vt:lpstr>Gender-neutral or gender-visible?</vt:lpstr>
      <vt:lpstr>Gender-visible at the meso/micro levels</vt:lpstr>
      <vt:lpstr>Pronouns in bio</vt:lpstr>
      <vt:lpstr>What even are pronouns?</vt:lpstr>
      <vt:lpstr>The effort of shifting a world view</vt:lpstr>
      <vt:lpstr>Points of authority</vt:lpstr>
      <vt:lpstr>Shifts in style guides</vt:lpstr>
      <vt:lpstr>Why have your pronouns in your(professional) bio?</vt:lpstr>
      <vt:lpstr>Company policy</vt:lpstr>
      <vt:lpstr>Pronoun visibility: meaning making in corporate contexts</vt:lpstr>
      <vt:lpstr>A site of empowerment</vt:lpstr>
      <vt:lpstr>A site of validation</vt:lpstr>
      <vt:lpstr>A site of validation</vt:lpstr>
      <vt:lpstr>A site of validation</vt:lpstr>
      <vt:lpstr>A site of struggle</vt:lpstr>
      <vt:lpstr>Out woking to avoid policy</vt:lpstr>
      <vt:lpstr>Ranking protected characteristics</vt:lpstr>
      <vt:lpstr>A site of performance</vt:lpstr>
      <vt:lpstr>A site of distraction</vt:lpstr>
      <vt:lpstr>A site of corporate rainbow washing</vt:lpstr>
      <vt:lpstr>Washing Walmart clean</vt:lpstr>
      <vt:lpstr>Conclusions</vt:lpstr>
      <vt:lpstr>A note on transparency</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 in bio: A site of empowerment, validation, struggle, performance, distraction, and corporate rainbow washing?</dc:title>
  <dc:creator>Laura.Paterson (Senior Lecturer)</dc:creator>
  <cp:lastModifiedBy>Ann Coady</cp:lastModifiedBy>
  <cp:revision>12</cp:revision>
  <dcterms:created xsi:type="dcterms:W3CDTF">2024-10-15T11:38:17Z</dcterms:created>
  <dcterms:modified xsi:type="dcterms:W3CDTF">2024-10-16T07:37:37Z</dcterms:modified>
</cp:coreProperties>
</file>